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70B9C1-2A90-4233-BC45-474BC3DFDA7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8B387D-9ED1-4255-95E9-7B7C895CD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786050" y="642918"/>
            <a:ext cx="5800708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«Они минуту взрослые, минуту дети»</a:t>
            </a:r>
            <a:r>
              <a:rPr lang="en-US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Робин Скиннер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podrostk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071546"/>
            <a:ext cx="3905277" cy="292895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noFill/>
          <a:ln w="85725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142976" y="4286256"/>
            <a:ext cx="717055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Разговор с родителями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«Как помочь ребенку в подростковом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возрасте?»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entury Gothic" pitchFamily="34" charset="0"/>
                <a:cs typeface="Times New Roman" pitchFamily="18" charset="0"/>
              </a:rPr>
              <a:t>Сологуб Е.В.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7144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Зависит успешность воспитания подростка  от преодоления взрослыми своего стереотипного отношения к нему как к ребенку?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noFill/>
          <a:ln w="85725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78" name="Picture 2" descr="http://im2-tub-ru.yandex.net/i?id=13255988-32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857628"/>
            <a:ext cx="3857652" cy="2618315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Учитель\Рабочий стол\экология\57754669_1271234934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«Как помочь ребенку в подростковом возрасте?»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643182"/>
            <a:ext cx="4422285" cy="297815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noFill/>
          <a:ln w="85725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5736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sz="3100" dirty="0" smtClean="0">
                <a:latin typeface="Comic Sans MS" pitchFamily="66" charset="0"/>
              </a:rPr>
              <a:t>Подросток начинает чувствовать себя взрослым, стремится им быть</a:t>
            </a:r>
            <a:br>
              <a:rPr lang="ru-RU" sz="3100" dirty="0" smtClean="0">
                <a:latin typeface="Comic Sans MS" pitchFamily="66" charset="0"/>
              </a:rPr>
            </a:br>
            <a:r>
              <a:rPr lang="ru-RU" sz="3100" dirty="0" smtClean="0">
                <a:latin typeface="Comic Sans MS" pitchFamily="66" charset="0"/>
              </a:rPr>
              <a:t/>
            </a:r>
            <a:br>
              <a:rPr lang="ru-RU" sz="3100" dirty="0" smtClean="0">
                <a:latin typeface="Comic Sans MS" pitchFamily="66" charset="0"/>
              </a:rPr>
            </a:br>
            <a:r>
              <a:rPr lang="ru-RU" sz="3100" dirty="0" smtClean="0">
                <a:latin typeface="Comic Sans MS" pitchFamily="66" charset="0"/>
              </a:rPr>
              <a:t>Подросток отвергает свою принадлежность к детям, но полноценной взрослости еще нет, хотя появляется потребность в признании ее окружающими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571480"/>
            <a:ext cx="25458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Л.С. </a:t>
            </a:r>
            <a:r>
              <a:rPr lang="ru-RU" sz="2400" dirty="0" err="1" smtClean="0">
                <a:latin typeface="Comic Sans MS" pitchFamily="66" charset="0"/>
              </a:rPr>
              <a:t>Выготский</a:t>
            </a:r>
            <a:r>
              <a:rPr lang="ru-RU" sz="2400" dirty="0" smtClean="0">
                <a:latin typeface="Comic Sans MS" pitchFamily="66" charset="0"/>
              </a:rPr>
              <a:t> 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17412" name="Picture 4" descr="http://njkenpo.com/images/uploads/canstockphoto1055035-600x3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929066"/>
            <a:ext cx="3832943" cy="2548908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noFill/>
          <a:ln w="85725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73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Зависит успешность воспитания подростка  от преодоления взрослыми своего стереотипного отношения к нему как к ребенку? 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6386" name="Picture 2" descr="http://ambulanc.ru/wp-content/uploads/2013/06/68253111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3331368"/>
            <a:ext cx="4071966" cy="3121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noFill/>
          <a:ln w="85725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Comic Sans MS" pitchFamily="66" charset="0"/>
              </a:rPr>
              <a:t>Причины вызывающего поведения подростков</a:t>
            </a:r>
            <a:endParaRPr lang="ru-RU" sz="3600" dirty="0">
              <a:latin typeface="Comic Sans MS" pitchFamily="66" charset="0"/>
            </a:endParaRPr>
          </a:p>
        </p:txBody>
      </p:sp>
      <p:pic>
        <p:nvPicPr>
          <p:cNvPr id="21506" name="Picture 2" descr="http://im4-tub-ru.yandex.net/i?id=96590312-34-72&amp;n=21"/>
          <p:cNvPicPr>
            <a:picLocks noChangeAspect="1" noChangeArrowheads="1"/>
          </p:cNvPicPr>
          <p:nvPr/>
        </p:nvPicPr>
        <p:blipFill>
          <a:blip r:embed="rId2"/>
          <a:srcRect l="9537"/>
          <a:stretch>
            <a:fillRect/>
          </a:stretch>
        </p:blipFill>
        <p:spPr bwMode="auto">
          <a:xfrm>
            <a:off x="357158" y="3357562"/>
            <a:ext cx="3011509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0" name="Picture 6" descr="http://www.mamin-butik.ru/images/files/vse-li-lyudi-proxodyat-cherez-period-polovogo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357562"/>
            <a:ext cx="2833707" cy="2125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2" name="Picture 8" descr="http://miac.penza.net/sites/default/files/1-9.jpg"/>
          <p:cNvPicPr>
            <a:picLocks noChangeAspect="1" noChangeArrowheads="1"/>
          </p:cNvPicPr>
          <p:nvPr/>
        </p:nvPicPr>
        <p:blipFill>
          <a:blip r:embed="rId4"/>
          <a:srcRect l="10268"/>
          <a:stretch>
            <a:fillRect/>
          </a:stretch>
        </p:blipFill>
        <p:spPr bwMode="auto">
          <a:xfrm>
            <a:off x="6072198" y="3357562"/>
            <a:ext cx="2675596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noFill/>
          <a:ln w="85725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428604"/>
          <a:ext cx="8429684" cy="607223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214842"/>
                <a:gridCol w="4214842"/>
              </a:tblGrid>
              <a:tr h="4458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Типичная фраза</a:t>
                      </a:r>
                      <a:endParaRPr lang="ru-RU" sz="1600" b="1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Как необходимо говорить</a:t>
                      </a:r>
                      <a:endParaRPr lang="ru-RU" sz="1600" b="1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823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"Ты должен учиться!"</a:t>
                      </a:r>
                      <a:endParaRPr lang="ru-RU" sz="1600" b="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"Я уверен(-а), что ты можешь хорошо учиться"</a:t>
                      </a:r>
                      <a:endParaRPr lang="ru-RU" sz="1600" b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1200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"Ты должен думать о будущем!"</a:t>
                      </a:r>
                      <a:endParaRPr lang="ru-RU" sz="1600" b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"Интересно, каким человеком ты хотел бы стать? Какую профессию планируешь выбрать?"</a:t>
                      </a:r>
                      <a:endParaRPr lang="ru-RU" sz="1600" b="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823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"Ты должен уважать старших!"</a:t>
                      </a:r>
                      <a:endParaRPr lang="ru-RU" sz="1600" b="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"Ты знаешь: уважение к старшим - это элемент общей культуры человека"</a:t>
                      </a:r>
                      <a:endParaRPr lang="ru-RU" sz="1600" b="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1200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"Ты должен слушаться учителей и родителей!"</a:t>
                      </a:r>
                      <a:endParaRPr lang="ru-RU" sz="1600" b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"Конечно, ты можешь иметь собственное мнение, но к мнению старших полезно прислушиваться"</a:t>
                      </a:r>
                      <a:endParaRPr lang="ru-RU" sz="1600" b="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1578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"Лжец", "Ты опять врешь!"</a:t>
                      </a:r>
                      <a:endParaRPr lang="ru-RU" sz="1600" b="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"Мне жаль, что я опять выслушиваю неправду", "Мне не нравится, когда меня обманывают. Постарайся больше так не делать"</a:t>
                      </a:r>
                      <a:endParaRPr lang="ru-RU" sz="1600" b="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noFill/>
          <a:ln w="85725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Прием  "Стоп!"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3554" name="Picture 2" descr="http://im1-tub-ru.yandex.net/i?id=90370760-1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000240"/>
            <a:ext cx="5440719" cy="3643338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noFill/>
          <a:ln w="85725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Comic Sans MS" pitchFamily="66" charset="0"/>
              </a:rPr>
              <a:t>Прием "Терапия общения"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noFill/>
          <a:ln w="85725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626" name="Picture 2" descr="http://2011p3innovation.edublogs.org/files/2011/04/Ignoring-2h8dom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214554"/>
            <a:ext cx="4648200" cy="3333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«Успокой ребенка»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noFill/>
          <a:ln w="85725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2" name="Picture 2" descr="http://im2-tub-ru.yandex.net/i?id=184859754-09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71678"/>
            <a:ext cx="6172243" cy="3429024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196</Words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«Они минуту взрослые, минуту дети» Робин Скиннер </vt:lpstr>
      <vt:lpstr>«Как помочь ребенку в подростковом возрасте?»</vt:lpstr>
      <vt:lpstr> Подросток начинает чувствовать себя взрослым, стремится им быть  Подросток отвергает свою принадлежность к детям, но полноценной взрослости еще нет, хотя появляется потребность в признании ее окружающими</vt:lpstr>
      <vt:lpstr>Зависит успешность воспитания подростка  от преодоления взрослыми своего стереотипного отношения к нему как к ребенку? </vt:lpstr>
      <vt:lpstr>Причины вызывающего поведения подростков</vt:lpstr>
      <vt:lpstr>Слайд 6</vt:lpstr>
      <vt:lpstr>Прием  "Стоп!"</vt:lpstr>
      <vt:lpstr>Прием "Терапия общения"</vt:lpstr>
      <vt:lpstr>«Успокой ребенка»</vt:lpstr>
      <vt:lpstr>Зависит успешность воспитания подростка  от преодоления взрослыми своего стереотипного отношения к нему как к ребенку?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«Они минуту взрослые, минуту дети»  Робин Скиннер </dc:title>
  <cp:lastModifiedBy>Admin</cp:lastModifiedBy>
  <cp:revision>19</cp:revision>
  <dcterms:modified xsi:type="dcterms:W3CDTF">2015-03-24T17:29:34Z</dcterms:modified>
</cp:coreProperties>
</file>