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291" r:id="rId44"/>
    <p:sldId id="292" r:id="rId45"/>
    <p:sldId id="293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33"/>
    <a:srgbClr val="80008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22" autoAdjust="0"/>
    <p:restoredTop sz="94660"/>
  </p:normalViewPr>
  <p:slideViewPr>
    <p:cSldViewPr>
      <p:cViewPr varScale="1">
        <p:scale>
          <a:sx n="65" d="100"/>
          <a:sy n="65" d="100"/>
        </p:scale>
        <p:origin x="-12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0DF36F-1A16-4F57-80BA-0970F893B232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EBBB5A7-9B8B-4D4F-8580-3CAD7F084B9E}">
      <dgm:prSet phldrT="[Текст]"/>
      <dgm:spPr/>
      <dgm:t>
        <a:bodyPr/>
        <a:lstStyle/>
        <a:p>
          <a:pPr algn="just"/>
          <a:r>
            <a:rPr kumimoji="0" lang="ru-RU" b="1" i="1" u="none" strike="noStrike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охрану видов, полезных для человека</a:t>
          </a:r>
          <a:r>
            <a:rPr kumimoji="0" lang="ru-RU" b="1" i="0" u="none" strike="noStrike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, являющихся источниками ценных ядовитых веществ (змеи, пчелы), опылителями растений (шмели, пчелы), хищниками или паразитами, уничтожающими вредных насекомых (жабы, муравьи, пауки, осы, наездники)</a:t>
          </a:r>
          <a:endParaRPr lang="ru-RU" b="1" dirty="0"/>
        </a:p>
      </dgm:t>
    </dgm:pt>
    <dgm:pt modelId="{5E6A2BAE-729D-49D2-A75E-20653ECFC73A}" type="parTrans" cxnId="{BE2185D6-AADD-4DCB-A664-EEAD789F9C4E}">
      <dgm:prSet/>
      <dgm:spPr/>
      <dgm:t>
        <a:bodyPr/>
        <a:lstStyle/>
        <a:p>
          <a:endParaRPr lang="ru-RU"/>
        </a:p>
      </dgm:t>
    </dgm:pt>
    <dgm:pt modelId="{C3FB2383-92ED-4879-AC8A-2FA7A07FE983}" type="sibTrans" cxnId="{BE2185D6-AADD-4DCB-A664-EEAD789F9C4E}">
      <dgm:prSet/>
      <dgm:spPr/>
      <dgm:t>
        <a:bodyPr/>
        <a:lstStyle/>
        <a:p>
          <a:endParaRPr lang="ru-RU"/>
        </a:p>
      </dgm:t>
    </dgm:pt>
    <dgm:pt modelId="{A251034D-C0DD-4EEF-A2AA-02F371FD9C17}">
      <dgm:prSet phldrT="[Текст]"/>
      <dgm:spPr/>
      <dgm:t>
        <a:bodyPr/>
        <a:lstStyle/>
        <a:p>
          <a:pPr algn="just"/>
          <a:r>
            <a:rPr kumimoji="0" lang="ru-RU" b="1" i="1" u="none" strike="noStrike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охрану видов, полезность которых не установлена</a:t>
          </a:r>
          <a:r>
            <a:rPr kumimoji="0" lang="ru-RU" b="1" i="0" u="none" strike="noStrike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, но входящих в состав тех или иных биоценозов и обеспечивающих наряду с другими животными устойчивость биоценозов и их способность противостоять различным внешним воздействиям.</a:t>
          </a:r>
          <a:endParaRPr lang="ru-RU" b="1" dirty="0"/>
        </a:p>
      </dgm:t>
    </dgm:pt>
    <dgm:pt modelId="{97EC3229-63B6-45E5-9D68-7BC109949F37}" type="parTrans" cxnId="{D617A3D8-C62F-443C-8F1A-F2889CE23627}">
      <dgm:prSet/>
      <dgm:spPr/>
      <dgm:t>
        <a:bodyPr/>
        <a:lstStyle/>
        <a:p>
          <a:endParaRPr lang="ru-RU"/>
        </a:p>
      </dgm:t>
    </dgm:pt>
    <dgm:pt modelId="{09EEC1EF-09A0-4E33-8153-9428994DE73C}" type="sibTrans" cxnId="{D617A3D8-C62F-443C-8F1A-F2889CE23627}">
      <dgm:prSet/>
      <dgm:spPr/>
      <dgm:t>
        <a:bodyPr/>
        <a:lstStyle/>
        <a:p>
          <a:endParaRPr lang="ru-RU"/>
        </a:p>
      </dgm:t>
    </dgm:pt>
    <dgm:pt modelId="{DBA64EE1-F03D-4F79-9BE3-73AC33CCE2C8}" type="pres">
      <dgm:prSet presAssocID="{1F0DF36F-1A16-4F57-80BA-0970F893B23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641BF1-CD59-4FE6-BD20-860BBAD2490A}" type="pres">
      <dgm:prSet presAssocID="{7EBBB5A7-9B8B-4D4F-8580-3CAD7F084B9E}" presName="comp" presStyleCnt="0"/>
      <dgm:spPr/>
    </dgm:pt>
    <dgm:pt modelId="{66B72202-688F-40C4-9E2F-DA93CAD50557}" type="pres">
      <dgm:prSet presAssocID="{7EBBB5A7-9B8B-4D4F-8580-3CAD7F084B9E}" presName="box" presStyleLbl="node1" presStyleIdx="0" presStyleCnt="2"/>
      <dgm:spPr/>
      <dgm:t>
        <a:bodyPr/>
        <a:lstStyle/>
        <a:p>
          <a:endParaRPr lang="ru-RU"/>
        </a:p>
      </dgm:t>
    </dgm:pt>
    <dgm:pt modelId="{86BB30D3-DD7D-4BA7-AF4E-C0B3F01FEB06}" type="pres">
      <dgm:prSet presAssocID="{7EBBB5A7-9B8B-4D4F-8580-3CAD7F084B9E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0A49D23-D646-45CE-B65D-F8961C727F5C}" type="pres">
      <dgm:prSet presAssocID="{7EBBB5A7-9B8B-4D4F-8580-3CAD7F084B9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B36A6-3DC5-4484-88DC-A34829AAA6C9}" type="pres">
      <dgm:prSet presAssocID="{C3FB2383-92ED-4879-AC8A-2FA7A07FE983}" presName="spacer" presStyleCnt="0"/>
      <dgm:spPr/>
    </dgm:pt>
    <dgm:pt modelId="{E27351E8-3CAB-4183-BB2A-4E267B6ABC3B}" type="pres">
      <dgm:prSet presAssocID="{A251034D-C0DD-4EEF-A2AA-02F371FD9C17}" presName="comp" presStyleCnt="0"/>
      <dgm:spPr/>
    </dgm:pt>
    <dgm:pt modelId="{E31548A2-9DF8-4318-B292-C57FC63E57D8}" type="pres">
      <dgm:prSet presAssocID="{A251034D-C0DD-4EEF-A2AA-02F371FD9C17}" presName="box" presStyleLbl="node1" presStyleIdx="1" presStyleCnt="2"/>
      <dgm:spPr/>
      <dgm:t>
        <a:bodyPr/>
        <a:lstStyle/>
        <a:p>
          <a:endParaRPr lang="ru-RU"/>
        </a:p>
      </dgm:t>
    </dgm:pt>
    <dgm:pt modelId="{F7D76369-45B4-412E-A72F-787666488275}" type="pres">
      <dgm:prSet presAssocID="{A251034D-C0DD-4EEF-A2AA-02F371FD9C17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8B687C3-F667-40CF-8FE4-7A65DE323682}" type="pres">
      <dgm:prSet presAssocID="{A251034D-C0DD-4EEF-A2AA-02F371FD9C1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157AB0-7994-456E-9A27-3567EC28834A}" type="presOf" srcId="{7EBBB5A7-9B8B-4D4F-8580-3CAD7F084B9E}" destId="{66B72202-688F-40C4-9E2F-DA93CAD50557}" srcOrd="0" destOrd="0" presId="urn:microsoft.com/office/officeart/2005/8/layout/vList4"/>
    <dgm:cxn modelId="{0A52D04F-9DC4-41EF-8B4B-8803F63004BA}" type="presOf" srcId="{A251034D-C0DD-4EEF-A2AA-02F371FD9C17}" destId="{78B687C3-F667-40CF-8FE4-7A65DE323682}" srcOrd="1" destOrd="0" presId="urn:microsoft.com/office/officeart/2005/8/layout/vList4"/>
    <dgm:cxn modelId="{BE2185D6-AADD-4DCB-A664-EEAD789F9C4E}" srcId="{1F0DF36F-1A16-4F57-80BA-0970F893B232}" destId="{7EBBB5A7-9B8B-4D4F-8580-3CAD7F084B9E}" srcOrd="0" destOrd="0" parTransId="{5E6A2BAE-729D-49D2-A75E-20653ECFC73A}" sibTransId="{C3FB2383-92ED-4879-AC8A-2FA7A07FE983}"/>
    <dgm:cxn modelId="{82BC7549-E470-4955-8EC7-1DF6686C2EDC}" type="presOf" srcId="{7EBBB5A7-9B8B-4D4F-8580-3CAD7F084B9E}" destId="{70A49D23-D646-45CE-B65D-F8961C727F5C}" srcOrd="1" destOrd="0" presId="urn:microsoft.com/office/officeart/2005/8/layout/vList4"/>
    <dgm:cxn modelId="{D617A3D8-C62F-443C-8F1A-F2889CE23627}" srcId="{1F0DF36F-1A16-4F57-80BA-0970F893B232}" destId="{A251034D-C0DD-4EEF-A2AA-02F371FD9C17}" srcOrd="1" destOrd="0" parTransId="{97EC3229-63B6-45E5-9D68-7BC109949F37}" sibTransId="{09EEC1EF-09A0-4E33-8153-9428994DE73C}"/>
    <dgm:cxn modelId="{972AFD49-7554-4CB6-9E16-B151C697C68A}" type="presOf" srcId="{1F0DF36F-1A16-4F57-80BA-0970F893B232}" destId="{DBA64EE1-F03D-4F79-9BE3-73AC33CCE2C8}" srcOrd="0" destOrd="0" presId="urn:microsoft.com/office/officeart/2005/8/layout/vList4"/>
    <dgm:cxn modelId="{56C9DE65-B6D5-4874-9387-80D83ACAF0D1}" type="presOf" srcId="{A251034D-C0DD-4EEF-A2AA-02F371FD9C17}" destId="{E31548A2-9DF8-4318-B292-C57FC63E57D8}" srcOrd="0" destOrd="0" presId="urn:microsoft.com/office/officeart/2005/8/layout/vList4"/>
    <dgm:cxn modelId="{2E06E439-AAAE-4683-9D40-12F5A0ED39A9}" type="presParOf" srcId="{DBA64EE1-F03D-4F79-9BE3-73AC33CCE2C8}" destId="{02641BF1-CD59-4FE6-BD20-860BBAD2490A}" srcOrd="0" destOrd="0" presId="urn:microsoft.com/office/officeart/2005/8/layout/vList4"/>
    <dgm:cxn modelId="{A0720099-BED5-4258-B6C1-22EB87D94147}" type="presParOf" srcId="{02641BF1-CD59-4FE6-BD20-860BBAD2490A}" destId="{66B72202-688F-40C4-9E2F-DA93CAD50557}" srcOrd="0" destOrd="0" presId="urn:microsoft.com/office/officeart/2005/8/layout/vList4"/>
    <dgm:cxn modelId="{3CEDFE21-12A2-4732-AB6A-EB24CFD40F3F}" type="presParOf" srcId="{02641BF1-CD59-4FE6-BD20-860BBAD2490A}" destId="{86BB30D3-DD7D-4BA7-AF4E-C0B3F01FEB06}" srcOrd="1" destOrd="0" presId="urn:microsoft.com/office/officeart/2005/8/layout/vList4"/>
    <dgm:cxn modelId="{4A71054A-6BAB-4B73-8C09-0191EA79E74D}" type="presParOf" srcId="{02641BF1-CD59-4FE6-BD20-860BBAD2490A}" destId="{70A49D23-D646-45CE-B65D-F8961C727F5C}" srcOrd="2" destOrd="0" presId="urn:microsoft.com/office/officeart/2005/8/layout/vList4"/>
    <dgm:cxn modelId="{9C1B1B29-57BA-41EE-B941-9873FE88E9A1}" type="presParOf" srcId="{DBA64EE1-F03D-4F79-9BE3-73AC33CCE2C8}" destId="{2F8B36A6-3DC5-4484-88DC-A34829AAA6C9}" srcOrd="1" destOrd="0" presId="urn:microsoft.com/office/officeart/2005/8/layout/vList4"/>
    <dgm:cxn modelId="{137F4647-F55C-4D39-8CFA-DF3EB077A6F0}" type="presParOf" srcId="{DBA64EE1-F03D-4F79-9BE3-73AC33CCE2C8}" destId="{E27351E8-3CAB-4183-BB2A-4E267B6ABC3B}" srcOrd="2" destOrd="0" presId="urn:microsoft.com/office/officeart/2005/8/layout/vList4"/>
    <dgm:cxn modelId="{056B5C1D-BAD3-4520-A531-502695B1F752}" type="presParOf" srcId="{E27351E8-3CAB-4183-BB2A-4E267B6ABC3B}" destId="{E31548A2-9DF8-4318-B292-C57FC63E57D8}" srcOrd="0" destOrd="0" presId="urn:microsoft.com/office/officeart/2005/8/layout/vList4"/>
    <dgm:cxn modelId="{3CC511F7-696E-437E-9777-F29C7B7669CC}" type="presParOf" srcId="{E27351E8-3CAB-4183-BB2A-4E267B6ABC3B}" destId="{F7D76369-45B4-412E-A72F-787666488275}" srcOrd="1" destOrd="0" presId="urn:microsoft.com/office/officeart/2005/8/layout/vList4"/>
    <dgm:cxn modelId="{94DF8548-36E1-4015-84C2-C627F6AA4492}" type="presParOf" srcId="{E27351E8-3CAB-4183-BB2A-4E267B6ABC3B}" destId="{78B687C3-F667-40CF-8FE4-7A65DE323682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C9F7DC-8D14-42C2-9BB2-8122C1849677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665C0894-BFB5-44B1-86B0-39964268CF0A}">
      <dgm:prSet phldrT="[Текст]" custT="1"/>
      <dgm:spPr/>
      <dgm:t>
        <a:bodyPr/>
        <a:lstStyle/>
        <a:p>
          <a:r>
            <a:rPr lang="ru-RU" sz="2800" b="1" dirty="0" smtClean="0">
              <a:latin typeface="Arial" pitchFamily="34" charset="0"/>
              <a:cs typeface="Arial" pitchFamily="34" charset="0"/>
            </a:rPr>
            <a:t>Следовательно</a:t>
          </a:r>
          <a:endParaRPr lang="ru-RU" sz="2800" dirty="0"/>
        </a:p>
      </dgm:t>
    </dgm:pt>
    <dgm:pt modelId="{949F9F13-E34B-4270-A657-899E530E79B3}" type="parTrans" cxnId="{3070567F-1B0D-433E-A481-640F95BFE44A}">
      <dgm:prSet/>
      <dgm:spPr/>
      <dgm:t>
        <a:bodyPr/>
        <a:lstStyle/>
        <a:p>
          <a:endParaRPr lang="ru-RU"/>
        </a:p>
      </dgm:t>
    </dgm:pt>
    <dgm:pt modelId="{9C8666EF-4303-4063-A9F0-C1B88884B176}" type="sibTrans" cxnId="{3070567F-1B0D-433E-A481-640F95BFE44A}">
      <dgm:prSet/>
      <dgm:spPr/>
      <dgm:t>
        <a:bodyPr/>
        <a:lstStyle/>
        <a:p>
          <a:endParaRPr lang="ru-RU"/>
        </a:p>
      </dgm:t>
    </dgm:pt>
    <dgm:pt modelId="{F9940D09-1C18-4E8D-B767-73C84687BE19}">
      <dgm:prSet phldrT="[Текст]" custT="1"/>
      <dgm:spPr/>
      <dgm:t>
        <a:bodyPr/>
        <a:lstStyle/>
        <a:p>
          <a:r>
            <a:rPr kumimoji="0" lang="ru-RU" sz="28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может привести к непредсказуемым последствиям</a:t>
          </a:r>
          <a:endParaRPr lang="ru-RU" sz="2800" dirty="0"/>
        </a:p>
      </dgm:t>
    </dgm:pt>
    <dgm:pt modelId="{A89A7190-CC31-4E8A-BC71-07A34D4B09A0}" type="parTrans" cxnId="{703CC644-76BA-4BEE-883B-9CA9E1BA72C9}">
      <dgm:prSet/>
      <dgm:spPr/>
      <dgm:t>
        <a:bodyPr/>
        <a:lstStyle/>
        <a:p>
          <a:endParaRPr lang="ru-RU"/>
        </a:p>
      </dgm:t>
    </dgm:pt>
    <dgm:pt modelId="{6EEF7EB9-067D-4395-8106-150BB36DF4DB}" type="sibTrans" cxnId="{703CC644-76BA-4BEE-883B-9CA9E1BA72C9}">
      <dgm:prSet/>
      <dgm:spPr/>
      <dgm:t>
        <a:bodyPr/>
        <a:lstStyle/>
        <a:p>
          <a:endParaRPr lang="ru-RU"/>
        </a:p>
      </dgm:t>
    </dgm:pt>
    <dgm:pt modelId="{6AB48BAA-838D-48B0-9CB6-FB769A5B658D}">
      <dgm:prSet custT="1"/>
      <dgm:spPr/>
      <dgm:t>
        <a:bodyPr/>
        <a:lstStyle/>
        <a:p>
          <a:pPr rtl="0"/>
          <a:r>
            <a:rPr kumimoji="0" lang="ru-RU" sz="20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преднамеренное или бессознательное уничтожение того или иного вида, пусть даже безусловно опасного для человека (например, каракурта, скорпиона и др.)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EDF63CB7-660B-432F-95E8-A4DE5F85A9A7}" type="parTrans" cxnId="{17A78CDD-6514-4B92-A906-F5D73E3B18C4}">
      <dgm:prSet/>
      <dgm:spPr/>
      <dgm:t>
        <a:bodyPr/>
        <a:lstStyle/>
        <a:p>
          <a:endParaRPr lang="ru-RU"/>
        </a:p>
      </dgm:t>
    </dgm:pt>
    <dgm:pt modelId="{0078CA78-BF21-4281-9620-23572399F5DC}" type="sibTrans" cxnId="{17A78CDD-6514-4B92-A906-F5D73E3B18C4}">
      <dgm:prSet/>
      <dgm:spPr/>
      <dgm:t>
        <a:bodyPr/>
        <a:lstStyle/>
        <a:p>
          <a:endParaRPr lang="ru-RU"/>
        </a:p>
      </dgm:t>
    </dgm:pt>
    <dgm:pt modelId="{1F3F6395-FC5E-44B9-8E15-9CF2B05830AC}" type="pres">
      <dgm:prSet presAssocID="{79C9F7DC-8D14-42C2-9BB2-8122C1849677}" presName="linearFlow" presStyleCnt="0">
        <dgm:presLayoutVars>
          <dgm:resizeHandles val="exact"/>
        </dgm:presLayoutVars>
      </dgm:prSet>
      <dgm:spPr/>
    </dgm:pt>
    <dgm:pt modelId="{73021ACA-9D1C-4E8D-8911-1D4BA72FCD6E}" type="pres">
      <dgm:prSet presAssocID="{665C0894-BFB5-44B1-86B0-39964268CF0A}" presName="node" presStyleLbl="node1" presStyleIdx="0" presStyleCnt="3" custScaleX="118454" custScaleY="85950" custLinFactNeighborX="2072" custLinFactNeighborY="-86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0704F-E09C-4BF4-A2E4-A25DE184DDFA}" type="pres">
      <dgm:prSet presAssocID="{9C8666EF-4303-4063-A9F0-C1B88884B17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7CDF541-A35B-45D1-835A-D9D4BF4D3A17}" type="pres">
      <dgm:prSet presAssocID="{9C8666EF-4303-4063-A9F0-C1B88884B17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A17DA622-302A-4382-BF1F-A0BD8F048C7F}" type="pres">
      <dgm:prSet presAssocID="{6AB48BAA-838D-48B0-9CB6-FB769A5B658D}" presName="node" presStyleLbl="node1" presStyleIdx="1" presStyleCnt="3" custScaleX="173611" custScaleY="1909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5C4C4-A515-4254-95B3-E67006D578B5}" type="pres">
      <dgm:prSet presAssocID="{0078CA78-BF21-4281-9620-23572399F5D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0040E0F-0A0A-4101-8BE7-56BBA7AD53EC}" type="pres">
      <dgm:prSet presAssocID="{0078CA78-BF21-4281-9620-23572399F5D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B10C0875-19F9-49F0-9C63-CD3DA460C2C3}" type="pres">
      <dgm:prSet presAssocID="{F9940D09-1C18-4E8D-B767-73C84687BE19}" presName="node" presStyleLbl="node1" presStyleIdx="2" presStyleCnt="3" custScaleX="173611" custScaleY="80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8E6E92-6208-41B6-91AC-346D2628F6C1}" type="presOf" srcId="{F9940D09-1C18-4E8D-B767-73C84687BE19}" destId="{B10C0875-19F9-49F0-9C63-CD3DA460C2C3}" srcOrd="0" destOrd="0" presId="urn:microsoft.com/office/officeart/2005/8/layout/process2"/>
    <dgm:cxn modelId="{17A78CDD-6514-4B92-A906-F5D73E3B18C4}" srcId="{79C9F7DC-8D14-42C2-9BB2-8122C1849677}" destId="{6AB48BAA-838D-48B0-9CB6-FB769A5B658D}" srcOrd="1" destOrd="0" parTransId="{EDF63CB7-660B-432F-95E8-A4DE5F85A9A7}" sibTransId="{0078CA78-BF21-4281-9620-23572399F5DC}"/>
    <dgm:cxn modelId="{2F693BD6-8CAE-418C-B8B6-B6CEAB05ECBF}" type="presOf" srcId="{0078CA78-BF21-4281-9620-23572399F5DC}" destId="{0F35C4C4-A515-4254-95B3-E67006D578B5}" srcOrd="0" destOrd="0" presId="urn:microsoft.com/office/officeart/2005/8/layout/process2"/>
    <dgm:cxn modelId="{3FD9747A-75E2-44A8-B5F4-D8AB02C1C035}" type="presOf" srcId="{9C8666EF-4303-4063-A9F0-C1B88884B176}" destId="{27CDF541-A35B-45D1-835A-D9D4BF4D3A17}" srcOrd="1" destOrd="0" presId="urn:microsoft.com/office/officeart/2005/8/layout/process2"/>
    <dgm:cxn modelId="{54214443-3E25-4ED3-934E-404B7AE7C572}" type="presOf" srcId="{79C9F7DC-8D14-42C2-9BB2-8122C1849677}" destId="{1F3F6395-FC5E-44B9-8E15-9CF2B05830AC}" srcOrd="0" destOrd="0" presId="urn:microsoft.com/office/officeart/2005/8/layout/process2"/>
    <dgm:cxn modelId="{3733A6D5-4F26-49D2-BB92-C67F5BD61E37}" type="presOf" srcId="{0078CA78-BF21-4281-9620-23572399F5DC}" destId="{60040E0F-0A0A-4101-8BE7-56BBA7AD53EC}" srcOrd="1" destOrd="0" presId="urn:microsoft.com/office/officeart/2005/8/layout/process2"/>
    <dgm:cxn modelId="{D75C2874-5B20-42AA-82B2-11252F7CB18B}" type="presOf" srcId="{665C0894-BFB5-44B1-86B0-39964268CF0A}" destId="{73021ACA-9D1C-4E8D-8911-1D4BA72FCD6E}" srcOrd="0" destOrd="0" presId="urn:microsoft.com/office/officeart/2005/8/layout/process2"/>
    <dgm:cxn modelId="{703CC644-76BA-4BEE-883B-9CA9E1BA72C9}" srcId="{79C9F7DC-8D14-42C2-9BB2-8122C1849677}" destId="{F9940D09-1C18-4E8D-B767-73C84687BE19}" srcOrd="2" destOrd="0" parTransId="{A89A7190-CC31-4E8A-BC71-07A34D4B09A0}" sibTransId="{6EEF7EB9-067D-4395-8106-150BB36DF4DB}"/>
    <dgm:cxn modelId="{2D055DA0-885A-4B5A-84C9-8B588F5E2268}" type="presOf" srcId="{9C8666EF-4303-4063-A9F0-C1B88884B176}" destId="{E300704F-E09C-4BF4-A2E4-A25DE184DDFA}" srcOrd="0" destOrd="0" presId="urn:microsoft.com/office/officeart/2005/8/layout/process2"/>
    <dgm:cxn modelId="{40FD3E54-2EEB-4630-BB3D-CAFB170C29F8}" type="presOf" srcId="{6AB48BAA-838D-48B0-9CB6-FB769A5B658D}" destId="{A17DA622-302A-4382-BF1F-A0BD8F048C7F}" srcOrd="0" destOrd="0" presId="urn:microsoft.com/office/officeart/2005/8/layout/process2"/>
    <dgm:cxn modelId="{3070567F-1B0D-433E-A481-640F95BFE44A}" srcId="{79C9F7DC-8D14-42C2-9BB2-8122C1849677}" destId="{665C0894-BFB5-44B1-86B0-39964268CF0A}" srcOrd="0" destOrd="0" parTransId="{949F9F13-E34B-4270-A657-899E530E79B3}" sibTransId="{9C8666EF-4303-4063-A9F0-C1B88884B176}"/>
    <dgm:cxn modelId="{079837D3-7CDE-47E2-9377-57BE629264F6}" type="presParOf" srcId="{1F3F6395-FC5E-44B9-8E15-9CF2B05830AC}" destId="{73021ACA-9D1C-4E8D-8911-1D4BA72FCD6E}" srcOrd="0" destOrd="0" presId="urn:microsoft.com/office/officeart/2005/8/layout/process2"/>
    <dgm:cxn modelId="{AA2E261A-9BAB-40B6-A827-CF0D32685B18}" type="presParOf" srcId="{1F3F6395-FC5E-44B9-8E15-9CF2B05830AC}" destId="{E300704F-E09C-4BF4-A2E4-A25DE184DDFA}" srcOrd="1" destOrd="0" presId="urn:microsoft.com/office/officeart/2005/8/layout/process2"/>
    <dgm:cxn modelId="{399BE7AC-D640-414B-BDDB-985CCB04B53D}" type="presParOf" srcId="{E300704F-E09C-4BF4-A2E4-A25DE184DDFA}" destId="{27CDF541-A35B-45D1-835A-D9D4BF4D3A17}" srcOrd="0" destOrd="0" presId="urn:microsoft.com/office/officeart/2005/8/layout/process2"/>
    <dgm:cxn modelId="{02AE1E6D-4B49-4424-AE55-D2BAB56350E4}" type="presParOf" srcId="{1F3F6395-FC5E-44B9-8E15-9CF2B05830AC}" destId="{A17DA622-302A-4382-BF1F-A0BD8F048C7F}" srcOrd="2" destOrd="0" presId="urn:microsoft.com/office/officeart/2005/8/layout/process2"/>
    <dgm:cxn modelId="{6C3FCE38-F5B1-4DDC-B0E5-825EA2848F75}" type="presParOf" srcId="{1F3F6395-FC5E-44B9-8E15-9CF2B05830AC}" destId="{0F35C4C4-A515-4254-95B3-E67006D578B5}" srcOrd="3" destOrd="0" presId="urn:microsoft.com/office/officeart/2005/8/layout/process2"/>
    <dgm:cxn modelId="{35E23008-B222-402A-A21A-4FA69CF39EA8}" type="presParOf" srcId="{0F35C4C4-A515-4254-95B3-E67006D578B5}" destId="{60040E0F-0A0A-4101-8BE7-56BBA7AD53EC}" srcOrd="0" destOrd="0" presId="urn:microsoft.com/office/officeart/2005/8/layout/process2"/>
    <dgm:cxn modelId="{7203FAD3-3975-4145-BD38-6305BF8DC57F}" type="presParOf" srcId="{1F3F6395-FC5E-44B9-8E15-9CF2B05830AC}" destId="{B10C0875-19F9-49F0-9C63-CD3DA460C2C3}" srcOrd="4" destOrd="0" presId="urn:microsoft.com/office/officeart/2005/8/layout/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DB677D-85DE-47F8-A369-A420C85800D3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AD352DB-536A-42F6-95C1-299969422A5F}">
      <dgm:prSet phldrT="[Текст]" phldr="1"/>
      <dgm:spPr/>
      <dgm:t>
        <a:bodyPr/>
        <a:lstStyle/>
        <a:p>
          <a:endParaRPr lang="ru-RU" dirty="0"/>
        </a:p>
      </dgm:t>
    </dgm:pt>
    <dgm:pt modelId="{867C3B96-5C6D-489D-AA7E-E918A5DCA7EC}" type="parTrans" cxnId="{C3A87C06-C27F-4DBF-B1BB-848373E049CC}">
      <dgm:prSet/>
      <dgm:spPr/>
      <dgm:t>
        <a:bodyPr/>
        <a:lstStyle/>
        <a:p>
          <a:endParaRPr lang="ru-RU"/>
        </a:p>
      </dgm:t>
    </dgm:pt>
    <dgm:pt modelId="{667C2E14-66F6-44A7-A410-C4EA75F31F61}" type="sibTrans" cxnId="{C3A87C06-C27F-4DBF-B1BB-848373E049CC}">
      <dgm:prSet/>
      <dgm:spPr/>
      <dgm:t>
        <a:bodyPr/>
        <a:lstStyle/>
        <a:p>
          <a:endParaRPr lang="ru-RU"/>
        </a:p>
      </dgm:t>
    </dgm:pt>
    <dgm:pt modelId="{AC439E2E-BC70-495F-BD81-6A33AB96C394}">
      <dgm:prSet phldrT="[Текст]" custT="1"/>
      <dgm:spPr/>
      <dgm:t>
        <a:bodyPr/>
        <a:lstStyle/>
        <a:p>
          <a:pPr algn="ctr" rtl="0"/>
          <a:r>
            <a:rPr kumimoji="0" lang="ru-RU" sz="2800" b="1" i="1" u="none" strike="noStrike" cap="none" normalizeH="0" baseline="0" dirty="0" smtClean="0">
              <a:ln/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В  России   ширится сеть заповедников и заказников </a:t>
          </a:r>
          <a:endParaRPr lang="ru-RU" sz="2800" b="1" i="1" dirty="0">
            <a:solidFill>
              <a:schemeClr val="accent2">
                <a:lumMod val="50000"/>
              </a:schemeClr>
            </a:solidFill>
          </a:endParaRPr>
        </a:p>
      </dgm:t>
    </dgm:pt>
    <dgm:pt modelId="{EEEA69C5-1824-4B7B-8A4E-B418B9040589}" type="parTrans" cxnId="{91CFC9F5-1179-423E-806F-09928BC90F22}">
      <dgm:prSet/>
      <dgm:spPr/>
      <dgm:t>
        <a:bodyPr/>
        <a:lstStyle/>
        <a:p>
          <a:endParaRPr lang="ru-RU"/>
        </a:p>
      </dgm:t>
    </dgm:pt>
    <dgm:pt modelId="{CFB91D99-9003-4A1A-B601-1595824F0862}" type="sibTrans" cxnId="{91CFC9F5-1179-423E-806F-09928BC90F22}">
      <dgm:prSet/>
      <dgm:spPr/>
      <dgm:t>
        <a:bodyPr/>
        <a:lstStyle/>
        <a:p>
          <a:endParaRPr lang="ru-RU"/>
        </a:p>
      </dgm:t>
    </dgm:pt>
    <dgm:pt modelId="{A8CA65F5-7C23-4D4C-8CE6-B99146BD8249}">
      <dgm:prSet phldrT="[Текст]" phldr="1"/>
      <dgm:spPr/>
      <dgm:t>
        <a:bodyPr/>
        <a:lstStyle/>
        <a:p>
          <a:endParaRPr lang="ru-RU"/>
        </a:p>
      </dgm:t>
    </dgm:pt>
    <dgm:pt modelId="{EFBDBAB0-B23B-45FD-8FC1-168C4579B906}" type="parTrans" cxnId="{F7DFA9A3-5B5F-4287-9D01-998E617341A0}">
      <dgm:prSet/>
      <dgm:spPr/>
      <dgm:t>
        <a:bodyPr/>
        <a:lstStyle/>
        <a:p>
          <a:endParaRPr lang="ru-RU"/>
        </a:p>
      </dgm:t>
    </dgm:pt>
    <dgm:pt modelId="{AF09AA13-E610-40CD-B676-A150CC9D7601}" type="sibTrans" cxnId="{F7DFA9A3-5B5F-4287-9D01-998E617341A0}">
      <dgm:prSet/>
      <dgm:spPr/>
      <dgm:t>
        <a:bodyPr/>
        <a:lstStyle/>
        <a:p>
          <a:endParaRPr lang="ru-RU"/>
        </a:p>
      </dgm:t>
    </dgm:pt>
    <dgm:pt modelId="{7F760B9C-D495-47C4-9710-1EDB99B94B00}">
      <dgm:prSet phldrT="[Текст]" custT="1"/>
      <dgm:spPr/>
      <dgm:t>
        <a:bodyPr/>
        <a:lstStyle/>
        <a:p>
          <a:pPr algn="ctr" rtl="0"/>
          <a:r>
            <a:rPr kumimoji="0" lang="ru-RU" sz="2800" b="1" i="1" u="none" strike="noStrike" cap="none" normalizeH="0" baseline="0" dirty="0" smtClean="0">
              <a:ln/>
              <a:solidFill>
                <a:schemeClr val="accent5">
                  <a:lumMod val="50000"/>
                </a:schemeClr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Целый ряд ядовитых животных внесены в Красную книгу России</a:t>
          </a:r>
          <a:endParaRPr lang="ru-RU" sz="2800" b="1" i="1" dirty="0">
            <a:solidFill>
              <a:schemeClr val="accent5">
                <a:lumMod val="50000"/>
              </a:schemeClr>
            </a:solidFill>
          </a:endParaRPr>
        </a:p>
      </dgm:t>
    </dgm:pt>
    <dgm:pt modelId="{EEB471B1-2542-497B-8E80-4DBABEEC902D}" type="parTrans" cxnId="{B31FBB70-D2E5-473B-B730-B12036CF4352}">
      <dgm:prSet/>
      <dgm:spPr/>
      <dgm:t>
        <a:bodyPr/>
        <a:lstStyle/>
        <a:p>
          <a:endParaRPr lang="ru-RU"/>
        </a:p>
      </dgm:t>
    </dgm:pt>
    <dgm:pt modelId="{7DD9B0BA-DE7D-40B1-A38D-44E3C509DE0A}" type="sibTrans" cxnId="{B31FBB70-D2E5-473B-B730-B12036CF4352}">
      <dgm:prSet/>
      <dgm:spPr/>
      <dgm:t>
        <a:bodyPr/>
        <a:lstStyle/>
        <a:p>
          <a:endParaRPr lang="ru-RU"/>
        </a:p>
      </dgm:t>
    </dgm:pt>
    <dgm:pt modelId="{E728FBB2-8E38-4248-9B87-D97F69A23EEE}">
      <dgm:prSet phldrT="[Текст]" phldr="1"/>
      <dgm:spPr/>
      <dgm:t>
        <a:bodyPr/>
        <a:lstStyle/>
        <a:p>
          <a:endParaRPr lang="ru-RU" dirty="0"/>
        </a:p>
      </dgm:t>
    </dgm:pt>
    <dgm:pt modelId="{C08E9039-CDCE-4268-865A-4E1451AE34A6}" type="parTrans" cxnId="{A4834195-9BB2-46DD-850C-AB87DFEF27EF}">
      <dgm:prSet/>
      <dgm:spPr/>
      <dgm:t>
        <a:bodyPr/>
        <a:lstStyle/>
        <a:p>
          <a:endParaRPr lang="ru-RU"/>
        </a:p>
      </dgm:t>
    </dgm:pt>
    <dgm:pt modelId="{4D286E6A-E30D-4DE8-81AD-2CF251120FF3}" type="sibTrans" cxnId="{A4834195-9BB2-46DD-850C-AB87DFEF27EF}">
      <dgm:prSet/>
      <dgm:spPr/>
      <dgm:t>
        <a:bodyPr/>
        <a:lstStyle/>
        <a:p>
          <a:endParaRPr lang="ru-RU"/>
        </a:p>
      </dgm:t>
    </dgm:pt>
    <dgm:pt modelId="{EAF5E751-6B43-4ABD-AD5B-BB71DF6D2E97}">
      <dgm:prSet phldrT="[Текст]" custT="1"/>
      <dgm:spPr/>
      <dgm:t>
        <a:bodyPr/>
        <a:lstStyle/>
        <a:p>
          <a:pPr algn="ctr" rtl="0"/>
          <a:r>
            <a:rPr kumimoji="0" lang="ru-RU" sz="2800" b="1" i="1" u="none" strike="noStrike" cap="none" normalizeH="0" baseline="0" dirty="0" smtClean="0">
              <a:ln/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Проводится разъяснительная и пропагандистская работа среди населения, особенно школьников</a:t>
          </a:r>
          <a:endParaRPr lang="ru-RU" sz="2800" b="1" i="1" dirty="0">
            <a:solidFill>
              <a:srgbClr val="C00000"/>
            </a:solidFill>
          </a:endParaRPr>
        </a:p>
      </dgm:t>
    </dgm:pt>
    <dgm:pt modelId="{F8D04C63-B6A8-444C-9E40-F3F806087925}" type="parTrans" cxnId="{C78214CB-8898-4A60-A81E-7063A8BC2931}">
      <dgm:prSet/>
      <dgm:spPr/>
      <dgm:t>
        <a:bodyPr/>
        <a:lstStyle/>
        <a:p>
          <a:endParaRPr lang="ru-RU"/>
        </a:p>
      </dgm:t>
    </dgm:pt>
    <dgm:pt modelId="{3BEEB344-3BA7-4A6E-B81F-DF77B6ECFA6C}" type="sibTrans" cxnId="{C78214CB-8898-4A60-A81E-7063A8BC2931}">
      <dgm:prSet/>
      <dgm:spPr/>
      <dgm:t>
        <a:bodyPr/>
        <a:lstStyle/>
        <a:p>
          <a:endParaRPr lang="ru-RU"/>
        </a:p>
      </dgm:t>
    </dgm:pt>
    <dgm:pt modelId="{9D0389E7-B721-46E7-9567-D060B43FB42E}" type="pres">
      <dgm:prSet presAssocID="{F6DB677D-85DE-47F8-A369-A420C85800D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99A934-4C03-4BC8-A55B-2A634B4F7BBB}" type="pres">
      <dgm:prSet presAssocID="{DAD352DB-536A-42F6-95C1-299969422A5F}" presName="composite" presStyleCnt="0"/>
      <dgm:spPr/>
    </dgm:pt>
    <dgm:pt modelId="{95C0CE41-457E-4ED5-8DAB-88D8E2FB3A4C}" type="pres">
      <dgm:prSet presAssocID="{DAD352DB-536A-42F6-95C1-299969422A5F}" presName="parentText" presStyleLbl="alignNode1" presStyleIdx="0" presStyleCnt="3" custScaleY="95525" custLinFactNeighborX="0" custLinFactNeighborY="-53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D31B1-13D3-45D3-A9EC-7AE2A3D49A45}" type="pres">
      <dgm:prSet presAssocID="{DAD352DB-536A-42F6-95C1-299969422A5F}" presName="descendantText" presStyleLbl="alignAcc1" presStyleIdx="0" presStyleCnt="3" custScaleY="145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EB7A9-DDE5-4D20-A746-7FEE194502B0}" type="pres">
      <dgm:prSet presAssocID="{667C2E14-66F6-44A7-A410-C4EA75F31F61}" presName="sp" presStyleCnt="0"/>
      <dgm:spPr/>
    </dgm:pt>
    <dgm:pt modelId="{3F62F1EB-261F-4EA6-B59C-4AEA99EFE726}" type="pres">
      <dgm:prSet presAssocID="{A8CA65F5-7C23-4D4C-8CE6-B99146BD8249}" presName="composite" presStyleCnt="0"/>
      <dgm:spPr/>
    </dgm:pt>
    <dgm:pt modelId="{42648F3F-6C46-420D-9A9D-35B0E4B3C4A7}" type="pres">
      <dgm:prSet presAssocID="{A8CA65F5-7C23-4D4C-8CE6-B99146BD8249}" presName="parentText" presStyleLbl="alignNode1" presStyleIdx="1" presStyleCnt="3" custScaleY="1065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8E262-20B2-4010-BD5C-E8DE9FA1054F}" type="pres">
      <dgm:prSet presAssocID="{A8CA65F5-7C23-4D4C-8CE6-B99146BD8249}" presName="descendantText" presStyleLbl="alignAcc1" presStyleIdx="1" presStyleCnt="3" custScaleY="150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95AD8-2C80-4BF5-BB9C-3DD0DA35F20A}" type="pres">
      <dgm:prSet presAssocID="{AF09AA13-E610-40CD-B676-A150CC9D7601}" presName="sp" presStyleCnt="0"/>
      <dgm:spPr/>
    </dgm:pt>
    <dgm:pt modelId="{7341B0E0-EDDB-4680-A1B3-B93444B7F000}" type="pres">
      <dgm:prSet presAssocID="{E728FBB2-8E38-4248-9B87-D97F69A23EEE}" presName="composite" presStyleCnt="0"/>
      <dgm:spPr/>
    </dgm:pt>
    <dgm:pt modelId="{85A3D078-7D15-43F1-9A7B-AF4465150882}" type="pres">
      <dgm:prSet presAssocID="{E728FBB2-8E38-4248-9B87-D97F69A23EEE}" presName="parentText" presStyleLbl="alignNode1" presStyleIdx="2" presStyleCnt="3" custScaleY="958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66D3B-66CD-47F3-B873-5929C0CE6684}" type="pres">
      <dgm:prSet presAssocID="{E728FBB2-8E38-4248-9B87-D97F69A23EEE}" presName="descendantText" presStyleLbl="alignAcc1" presStyleIdx="2" presStyleCnt="3" custScaleY="161736" custLinFactNeighborX="-343" custLinFactNeighborY="15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F44116-3E01-4175-AE6F-3DF95D173F17}" type="presOf" srcId="{E728FBB2-8E38-4248-9B87-D97F69A23EEE}" destId="{85A3D078-7D15-43F1-9A7B-AF4465150882}" srcOrd="0" destOrd="0" presId="urn:microsoft.com/office/officeart/2005/8/layout/chevron2"/>
    <dgm:cxn modelId="{C3A87C06-C27F-4DBF-B1BB-848373E049CC}" srcId="{F6DB677D-85DE-47F8-A369-A420C85800D3}" destId="{DAD352DB-536A-42F6-95C1-299969422A5F}" srcOrd="0" destOrd="0" parTransId="{867C3B96-5C6D-489D-AA7E-E918A5DCA7EC}" sibTransId="{667C2E14-66F6-44A7-A410-C4EA75F31F61}"/>
    <dgm:cxn modelId="{91CFC9F5-1179-423E-806F-09928BC90F22}" srcId="{DAD352DB-536A-42F6-95C1-299969422A5F}" destId="{AC439E2E-BC70-495F-BD81-6A33AB96C394}" srcOrd="0" destOrd="0" parTransId="{EEEA69C5-1824-4B7B-8A4E-B418B9040589}" sibTransId="{CFB91D99-9003-4A1A-B601-1595824F0862}"/>
    <dgm:cxn modelId="{06BD7994-0BAA-4DAE-8831-1F5C09B5E61A}" type="presOf" srcId="{DAD352DB-536A-42F6-95C1-299969422A5F}" destId="{95C0CE41-457E-4ED5-8DAB-88D8E2FB3A4C}" srcOrd="0" destOrd="0" presId="urn:microsoft.com/office/officeart/2005/8/layout/chevron2"/>
    <dgm:cxn modelId="{3CFA7A5E-3D96-48C2-ADA6-E261E13ED97D}" type="presOf" srcId="{7F760B9C-D495-47C4-9710-1EDB99B94B00}" destId="{1E98E262-20B2-4010-BD5C-E8DE9FA1054F}" srcOrd="0" destOrd="0" presId="urn:microsoft.com/office/officeart/2005/8/layout/chevron2"/>
    <dgm:cxn modelId="{26E4EB87-54FD-4CFA-8E79-8FF4A88CD1CF}" type="presOf" srcId="{F6DB677D-85DE-47F8-A369-A420C85800D3}" destId="{9D0389E7-B721-46E7-9567-D060B43FB42E}" srcOrd="0" destOrd="0" presId="urn:microsoft.com/office/officeart/2005/8/layout/chevron2"/>
    <dgm:cxn modelId="{F7DFA9A3-5B5F-4287-9D01-998E617341A0}" srcId="{F6DB677D-85DE-47F8-A369-A420C85800D3}" destId="{A8CA65F5-7C23-4D4C-8CE6-B99146BD8249}" srcOrd="1" destOrd="0" parTransId="{EFBDBAB0-B23B-45FD-8FC1-168C4579B906}" sibTransId="{AF09AA13-E610-40CD-B676-A150CC9D7601}"/>
    <dgm:cxn modelId="{693EDC34-4A27-4588-B485-65261437E36D}" type="presOf" srcId="{EAF5E751-6B43-4ABD-AD5B-BB71DF6D2E97}" destId="{4D666D3B-66CD-47F3-B873-5929C0CE6684}" srcOrd="0" destOrd="0" presId="urn:microsoft.com/office/officeart/2005/8/layout/chevron2"/>
    <dgm:cxn modelId="{B31FBB70-D2E5-473B-B730-B12036CF4352}" srcId="{A8CA65F5-7C23-4D4C-8CE6-B99146BD8249}" destId="{7F760B9C-D495-47C4-9710-1EDB99B94B00}" srcOrd="0" destOrd="0" parTransId="{EEB471B1-2542-497B-8E80-4DBABEEC902D}" sibTransId="{7DD9B0BA-DE7D-40B1-A38D-44E3C509DE0A}"/>
    <dgm:cxn modelId="{D8A0E569-DFF7-4BF3-8F64-10BDE78E69B8}" type="presOf" srcId="{A8CA65F5-7C23-4D4C-8CE6-B99146BD8249}" destId="{42648F3F-6C46-420D-9A9D-35B0E4B3C4A7}" srcOrd="0" destOrd="0" presId="urn:microsoft.com/office/officeart/2005/8/layout/chevron2"/>
    <dgm:cxn modelId="{9BD02C24-76B3-4CE2-AE0B-DDD50EB2BBA0}" type="presOf" srcId="{AC439E2E-BC70-495F-BD81-6A33AB96C394}" destId="{A55D31B1-13D3-45D3-A9EC-7AE2A3D49A45}" srcOrd="0" destOrd="0" presId="urn:microsoft.com/office/officeart/2005/8/layout/chevron2"/>
    <dgm:cxn modelId="{A4834195-9BB2-46DD-850C-AB87DFEF27EF}" srcId="{F6DB677D-85DE-47F8-A369-A420C85800D3}" destId="{E728FBB2-8E38-4248-9B87-D97F69A23EEE}" srcOrd="2" destOrd="0" parTransId="{C08E9039-CDCE-4268-865A-4E1451AE34A6}" sibTransId="{4D286E6A-E30D-4DE8-81AD-2CF251120FF3}"/>
    <dgm:cxn modelId="{C78214CB-8898-4A60-A81E-7063A8BC2931}" srcId="{E728FBB2-8E38-4248-9B87-D97F69A23EEE}" destId="{EAF5E751-6B43-4ABD-AD5B-BB71DF6D2E97}" srcOrd="0" destOrd="0" parTransId="{F8D04C63-B6A8-444C-9E40-F3F806087925}" sibTransId="{3BEEB344-3BA7-4A6E-B81F-DF77B6ECFA6C}"/>
    <dgm:cxn modelId="{0BED965C-2EAB-462E-B01E-418C0EBD4125}" type="presParOf" srcId="{9D0389E7-B721-46E7-9567-D060B43FB42E}" destId="{A599A934-4C03-4BC8-A55B-2A634B4F7BBB}" srcOrd="0" destOrd="0" presId="urn:microsoft.com/office/officeart/2005/8/layout/chevron2"/>
    <dgm:cxn modelId="{F31209D4-A0D7-4C57-8850-52CA32938C6B}" type="presParOf" srcId="{A599A934-4C03-4BC8-A55B-2A634B4F7BBB}" destId="{95C0CE41-457E-4ED5-8DAB-88D8E2FB3A4C}" srcOrd="0" destOrd="0" presId="urn:microsoft.com/office/officeart/2005/8/layout/chevron2"/>
    <dgm:cxn modelId="{C390181F-DC47-4D1E-88A6-6A85622D0603}" type="presParOf" srcId="{A599A934-4C03-4BC8-A55B-2A634B4F7BBB}" destId="{A55D31B1-13D3-45D3-A9EC-7AE2A3D49A45}" srcOrd="1" destOrd="0" presId="urn:microsoft.com/office/officeart/2005/8/layout/chevron2"/>
    <dgm:cxn modelId="{F94C2919-9542-45F0-9DC6-FB2387690A11}" type="presParOf" srcId="{9D0389E7-B721-46E7-9567-D060B43FB42E}" destId="{F99EB7A9-DDE5-4D20-A746-7FEE194502B0}" srcOrd="1" destOrd="0" presId="urn:microsoft.com/office/officeart/2005/8/layout/chevron2"/>
    <dgm:cxn modelId="{C7814643-00C4-4D84-B253-FB6DCBE1BEC4}" type="presParOf" srcId="{9D0389E7-B721-46E7-9567-D060B43FB42E}" destId="{3F62F1EB-261F-4EA6-B59C-4AEA99EFE726}" srcOrd="2" destOrd="0" presId="urn:microsoft.com/office/officeart/2005/8/layout/chevron2"/>
    <dgm:cxn modelId="{1DC8B6CA-9DEB-467D-933F-F10D74E1DBD8}" type="presParOf" srcId="{3F62F1EB-261F-4EA6-B59C-4AEA99EFE726}" destId="{42648F3F-6C46-420D-9A9D-35B0E4B3C4A7}" srcOrd="0" destOrd="0" presId="urn:microsoft.com/office/officeart/2005/8/layout/chevron2"/>
    <dgm:cxn modelId="{D08FF1FD-318D-42B5-824C-4DE181BEFC7D}" type="presParOf" srcId="{3F62F1EB-261F-4EA6-B59C-4AEA99EFE726}" destId="{1E98E262-20B2-4010-BD5C-E8DE9FA1054F}" srcOrd="1" destOrd="0" presId="urn:microsoft.com/office/officeart/2005/8/layout/chevron2"/>
    <dgm:cxn modelId="{874D10A1-43C9-480A-A5DB-83DB1022F0C3}" type="presParOf" srcId="{9D0389E7-B721-46E7-9567-D060B43FB42E}" destId="{1CC95AD8-2C80-4BF5-BB9C-3DD0DA35F20A}" srcOrd="3" destOrd="0" presId="urn:microsoft.com/office/officeart/2005/8/layout/chevron2"/>
    <dgm:cxn modelId="{12C613AB-6006-4C4E-A4B8-BB03AD9360AA}" type="presParOf" srcId="{9D0389E7-B721-46E7-9567-D060B43FB42E}" destId="{7341B0E0-EDDB-4680-A1B3-B93444B7F000}" srcOrd="4" destOrd="0" presId="urn:microsoft.com/office/officeart/2005/8/layout/chevron2"/>
    <dgm:cxn modelId="{F27DD7B6-BD42-4943-B922-0F5321FBD15F}" type="presParOf" srcId="{7341B0E0-EDDB-4680-A1B3-B93444B7F000}" destId="{85A3D078-7D15-43F1-9A7B-AF4465150882}" srcOrd="0" destOrd="0" presId="urn:microsoft.com/office/officeart/2005/8/layout/chevron2"/>
    <dgm:cxn modelId="{D165071C-A87D-4230-A386-A81E82CED017}" type="presParOf" srcId="{7341B0E0-EDDB-4680-A1B3-B93444B7F000}" destId="{4D666D3B-66CD-47F3-B873-5929C0CE6684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B9E2F0-A7A8-419E-ACF2-C7C273FF99A7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D9789860-87FA-48E1-A9A5-4D363785B693}">
      <dgm:prSet phldrT="[Текст]" custT="1"/>
      <dgm:spPr/>
      <dgm:t>
        <a:bodyPr/>
        <a:lstStyle/>
        <a:p>
          <a:r>
            <a:rPr lang="ru-RU" sz="2000" b="1" u="none" dirty="0" smtClean="0"/>
            <a:t>          </a:t>
          </a:r>
          <a:r>
            <a:rPr lang="ru-RU" sz="2000" b="1" u="sng" dirty="0" smtClean="0"/>
            <a:t>Сайт о  необычных ядовитых животных:</a:t>
          </a:r>
        </a:p>
        <a:p>
          <a:r>
            <a:rPr lang="ru-RU" sz="2800" b="1" dirty="0" smtClean="0"/>
            <a:t>           </a:t>
          </a:r>
          <a:r>
            <a:rPr lang="en-US" sz="2800" b="1" dirty="0" smtClean="0"/>
            <a:t>http://lifeglobe.net/entry/1149</a:t>
          </a:r>
          <a:endParaRPr lang="ru-RU" sz="2800" b="1" dirty="0"/>
        </a:p>
      </dgm:t>
    </dgm:pt>
    <dgm:pt modelId="{C1A8C126-ED2D-4C2A-B1F2-EE613F4388F2}" type="parTrans" cxnId="{F779A553-7A4C-4C6D-B96C-97587818F2CE}">
      <dgm:prSet/>
      <dgm:spPr/>
      <dgm:t>
        <a:bodyPr/>
        <a:lstStyle/>
        <a:p>
          <a:endParaRPr lang="ru-RU"/>
        </a:p>
      </dgm:t>
    </dgm:pt>
    <dgm:pt modelId="{7C6F14F4-A75E-4332-9059-927B4AB1F4E3}" type="sibTrans" cxnId="{F779A553-7A4C-4C6D-B96C-97587818F2CE}">
      <dgm:prSet/>
      <dgm:spPr/>
      <dgm:t>
        <a:bodyPr/>
        <a:lstStyle/>
        <a:p>
          <a:endParaRPr lang="ru-RU"/>
        </a:p>
      </dgm:t>
    </dgm:pt>
    <dgm:pt modelId="{8D78C7D5-F59F-4F9B-ABEE-A4B4A011D950}">
      <dgm:prSet phldrT="[Текст]" custT="1"/>
      <dgm:spPr/>
      <dgm:t>
        <a:bodyPr/>
        <a:lstStyle/>
        <a:p>
          <a:r>
            <a:rPr lang="ru-RU" sz="1800" b="1" u="sng" dirty="0" smtClean="0"/>
            <a:t>Сайт о ядовитых животных</a:t>
          </a:r>
        </a:p>
        <a:p>
          <a:r>
            <a:rPr lang="en-US" sz="2800" b="1" dirty="0" smtClean="0"/>
            <a:t>http://www.fauna-toxin.ru/</a:t>
          </a:r>
          <a:endParaRPr lang="ru-RU" sz="2800" b="1" dirty="0"/>
        </a:p>
      </dgm:t>
    </dgm:pt>
    <dgm:pt modelId="{2CDC7A9D-47F8-4C53-84A0-FBDF517A8C4C}" type="parTrans" cxnId="{2344EDCB-3263-4749-AC84-978B41146A44}">
      <dgm:prSet/>
      <dgm:spPr/>
      <dgm:t>
        <a:bodyPr/>
        <a:lstStyle/>
        <a:p>
          <a:endParaRPr lang="ru-RU"/>
        </a:p>
      </dgm:t>
    </dgm:pt>
    <dgm:pt modelId="{143809FF-405C-41B6-91E2-1057CD0FB58F}" type="sibTrans" cxnId="{2344EDCB-3263-4749-AC84-978B41146A44}">
      <dgm:prSet/>
      <dgm:spPr/>
      <dgm:t>
        <a:bodyPr/>
        <a:lstStyle/>
        <a:p>
          <a:endParaRPr lang="ru-RU"/>
        </a:p>
      </dgm:t>
    </dgm:pt>
    <dgm:pt modelId="{11D61C53-691E-4EBB-AA69-776010787B8D}">
      <dgm:prSet custT="1"/>
      <dgm:spPr/>
      <dgm:t>
        <a:bodyPr/>
        <a:lstStyle/>
        <a:p>
          <a:r>
            <a:rPr lang="ru-RU" sz="1800" b="1" u="sng" dirty="0" smtClean="0"/>
            <a:t>Сайт  «Морские ядовитые животные»</a:t>
          </a:r>
        </a:p>
        <a:p>
          <a:r>
            <a:rPr lang="en-US" sz="2600" b="1" dirty="0" smtClean="0"/>
            <a:t>http://100dorog.ru/club/stories/24376/</a:t>
          </a:r>
          <a:endParaRPr lang="ru-RU" sz="2600" b="1" dirty="0"/>
        </a:p>
      </dgm:t>
    </dgm:pt>
    <dgm:pt modelId="{A82958D2-9ADF-4575-9840-E1BCAA4E7D0D}" type="parTrans" cxnId="{2E6B01BC-934E-45AD-8BDC-6E7A968A07B5}">
      <dgm:prSet/>
      <dgm:spPr/>
      <dgm:t>
        <a:bodyPr/>
        <a:lstStyle/>
        <a:p>
          <a:endParaRPr lang="ru-RU"/>
        </a:p>
      </dgm:t>
    </dgm:pt>
    <dgm:pt modelId="{CCE2FCA3-2FAE-4B1D-95ED-1F5A5DF72DF1}" type="sibTrans" cxnId="{2E6B01BC-934E-45AD-8BDC-6E7A968A07B5}">
      <dgm:prSet/>
      <dgm:spPr/>
      <dgm:t>
        <a:bodyPr/>
        <a:lstStyle/>
        <a:p>
          <a:endParaRPr lang="ru-RU"/>
        </a:p>
      </dgm:t>
    </dgm:pt>
    <dgm:pt modelId="{71809AC7-081C-4BE3-B676-DB62D2FCB7D7}" type="pres">
      <dgm:prSet presAssocID="{1BB9E2F0-A7A8-419E-ACF2-C7C273FF99A7}" presName="linearFlow" presStyleCnt="0">
        <dgm:presLayoutVars>
          <dgm:dir/>
          <dgm:resizeHandles val="exact"/>
        </dgm:presLayoutVars>
      </dgm:prSet>
      <dgm:spPr/>
    </dgm:pt>
    <dgm:pt modelId="{DEA0D397-2F99-4EA6-9BE3-52F3E8E6B7B7}" type="pres">
      <dgm:prSet presAssocID="{D9789860-87FA-48E1-A9A5-4D363785B693}" presName="composite" presStyleCnt="0"/>
      <dgm:spPr/>
    </dgm:pt>
    <dgm:pt modelId="{22F0CA75-3329-4F44-B7EC-702682987331}" type="pres">
      <dgm:prSet presAssocID="{D9789860-87FA-48E1-A9A5-4D363785B693}" presName="imgShp" presStyleLbl="fgImgPlace1" presStyleIdx="0" presStyleCnt="3" custLinFactNeighborX="-47338" custLinFactNeighborY="21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7DB886-F4ED-4B17-B56E-83BEF7326890}" type="pres">
      <dgm:prSet presAssocID="{D9789860-87FA-48E1-A9A5-4D363785B693}" presName="txShp" presStyleLbl="node1" presStyleIdx="0" presStyleCnt="3" custScaleX="150376" custLinFactNeighborX="-1285" custLinFactNeighborY="2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953E0-EC03-403F-A7C0-A074C2DA8D41}" type="pres">
      <dgm:prSet presAssocID="{7C6F14F4-A75E-4332-9059-927B4AB1F4E3}" presName="spacing" presStyleCnt="0"/>
      <dgm:spPr/>
    </dgm:pt>
    <dgm:pt modelId="{36D82971-601F-40BB-BF67-18A4660BC97C}" type="pres">
      <dgm:prSet presAssocID="{8D78C7D5-F59F-4F9B-ABEE-A4B4A011D950}" presName="composite" presStyleCnt="0"/>
      <dgm:spPr/>
    </dgm:pt>
    <dgm:pt modelId="{F3E6F805-1D56-45BC-BA71-19A9FA7940A7}" type="pres">
      <dgm:prSet presAssocID="{8D78C7D5-F59F-4F9B-ABEE-A4B4A011D950}" presName="imgShp" presStyleLbl="fgImgPlace1" presStyleIdx="1" presStyleCnt="3" custLinFactNeighborX="-47338" custLinFactNeighborY="-353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470D293-432F-406E-90C3-0DB1BAB9611A}" type="pres">
      <dgm:prSet presAssocID="{8D78C7D5-F59F-4F9B-ABEE-A4B4A011D950}" presName="txShp" presStyleLbl="node1" presStyleIdx="1" presStyleCnt="3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6704C-3728-485A-86B8-04DAA8D9FFFB}" type="pres">
      <dgm:prSet presAssocID="{143809FF-405C-41B6-91E2-1057CD0FB58F}" presName="spacing" presStyleCnt="0"/>
      <dgm:spPr/>
    </dgm:pt>
    <dgm:pt modelId="{C55B5C22-7212-4060-9916-59503FD0D038}" type="pres">
      <dgm:prSet presAssocID="{11D61C53-691E-4EBB-AA69-776010787B8D}" presName="composite" presStyleCnt="0"/>
      <dgm:spPr/>
    </dgm:pt>
    <dgm:pt modelId="{420D7736-0F57-40E7-B8F5-C0A2C32D3DD8}" type="pres">
      <dgm:prSet presAssocID="{11D61C53-691E-4EBB-AA69-776010787B8D}" presName="imgShp" presStyleLbl="fgImgPlace1" presStyleIdx="2" presStyleCnt="3" custLinFactNeighborX="-47338" custLinFactNeighborY="-424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7A6B6C9-2CDC-463E-B546-1B9FFD298D7D}" type="pres">
      <dgm:prSet presAssocID="{11D61C53-691E-4EBB-AA69-776010787B8D}" presName="txShp" presStyleLbl="node1" presStyleIdx="2" presStyleCnt="3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2ADFC7-EF49-4BD0-8C4D-DBDF19E1E175}" type="presOf" srcId="{D9789860-87FA-48E1-A9A5-4D363785B693}" destId="{FC7DB886-F4ED-4B17-B56E-83BEF7326890}" srcOrd="0" destOrd="0" presId="urn:microsoft.com/office/officeart/2005/8/layout/vList3"/>
    <dgm:cxn modelId="{6C6DD234-DF61-4A9E-B0B0-7D4BDD8D9F89}" type="presOf" srcId="{11D61C53-691E-4EBB-AA69-776010787B8D}" destId="{17A6B6C9-2CDC-463E-B546-1B9FFD298D7D}" srcOrd="0" destOrd="0" presId="urn:microsoft.com/office/officeart/2005/8/layout/vList3"/>
    <dgm:cxn modelId="{2E6B01BC-934E-45AD-8BDC-6E7A968A07B5}" srcId="{1BB9E2F0-A7A8-419E-ACF2-C7C273FF99A7}" destId="{11D61C53-691E-4EBB-AA69-776010787B8D}" srcOrd="2" destOrd="0" parTransId="{A82958D2-9ADF-4575-9840-E1BCAA4E7D0D}" sibTransId="{CCE2FCA3-2FAE-4B1D-95ED-1F5A5DF72DF1}"/>
    <dgm:cxn modelId="{3650993E-DCAC-4D6B-A244-7AF2D42F53EB}" type="presOf" srcId="{1BB9E2F0-A7A8-419E-ACF2-C7C273FF99A7}" destId="{71809AC7-081C-4BE3-B676-DB62D2FCB7D7}" srcOrd="0" destOrd="0" presId="urn:microsoft.com/office/officeart/2005/8/layout/vList3"/>
    <dgm:cxn modelId="{F779A553-7A4C-4C6D-B96C-97587818F2CE}" srcId="{1BB9E2F0-A7A8-419E-ACF2-C7C273FF99A7}" destId="{D9789860-87FA-48E1-A9A5-4D363785B693}" srcOrd="0" destOrd="0" parTransId="{C1A8C126-ED2D-4C2A-B1F2-EE613F4388F2}" sibTransId="{7C6F14F4-A75E-4332-9059-927B4AB1F4E3}"/>
    <dgm:cxn modelId="{2344EDCB-3263-4749-AC84-978B41146A44}" srcId="{1BB9E2F0-A7A8-419E-ACF2-C7C273FF99A7}" destId="{8D78C7D5-F59F-4F9B-ABEE-A4B4A011D950}" srcOrd="1" destOrd="0" parTransId="{2CDC7A9D-47F8-4C53-84A0-FBDF517A8C4C}" sibTransId="{143809FF-405C-41B6-91E2-1057CD0FB58F}"/>
    <dgm:cxn modelId="{6BFCB24B-8DAE-44E0-BF41-9604EABA6104}" type="presOf" srcId="{8D78C7D5-F59F-4F9B-ABEE-A4B4A011D950}" destId="{A470D293-432F-406E-90C3-0DB1BAB9611A}" srcOrd="0" destOrd="0" presId="urn:microsoft.com/office/officeart/2005/8/layout/vList3"/>
    <dgm:cxn modelId="{7F0E6C6D-1D1F-4922-99F1-BB239841814C}" type="presParOf" srcId="{71809AC7-081C-4BE3-B676-DB62D2FCB7D7}" destId="{DEA0D397-2F99-4EA6-9BE3-52F3E8E6B7B7}" srcOrd="0" destOrd="0" presId="urn:microsoft.com/office/officeart/2005/8/layout/vList3"/>
    <dgm:cxn modelId="{C3CECCBA-965B-40AD-99E5-1D9DDD9AED53}" type="presParOf" srcId="{DEA0D397-2F99-4EA6-9BE3-52F3E8E6B7B7}" destId="{22F0CA75-3329-4F44-B7EC-702682987331}" srcOrd="0" destOrd="0" presId="urn:microsoft.com/office/officeart/2005/8/layout/vList3"/>
    <dgm:cxn modelId="{FA6FBC3E-36FF-4BDB-B262-621E6D3DBB92}" type="presParOf" srcId="{DEA0D397-2F99-4EA6-9BE3-52F3E8E6B7B7}" destId="{FC7DB886-F4ED-4B17-B56E-83BEF7326890}" srcOrd="1" destOrd="0" presId="urn:microsoft.com/office/officeart/2005/8/layout/vList3"/>
    <dgm:cxn modelId="{4485C143-FB4F-43F1-B2D5-D13953FB59E8}" type="presParOf" srcId="{71809AC7-081C-4BE3-B676-DB62D2FCB7D7}" destId="{A9B953E0-EC03-403F-A7C0-A074C2DA8D41}" srcOrd="1" destOrd="0" presId="urn:microsoft.com/office/officeart/2005/8/layout/vList3"/>
    <dgm:cxn modelId="{9B3A6411-14E0-4889-A2C0-47C9D73505A6}" type="presParOf" srcId="{71809AC7-081C-4BE3-B676-DB62D2FCB7D7}" destId="{36D82971-601F-40BB-BF67-18A4660BC97C}" srcOrd="2" destOrd="0" presId="urn:microsoft.com/office/officeart/2005/8/layout/vList3"/>
    <dgm:cxn modelId="{2D024764-7737-48F3-BC5F-5C09A6350B22}" type="presParOf" srcId="{36D82971-601F-40BB-BF67-18A4660BC97C}" destId="{F3E6F805-1D56-45BC-BA71-19A9FA7940A7}" srcOrd="0" destOrd="0" presId="urn:microsoft.com/office/officeart/2005/8/layout/vList3"/>
    <dgm:cxn modelId="{A262DEC6-0557-4877-BAC5-441F52005470}" type="presParOf" srcId="{36D82971-601F-40BB-BF67-18A4660BC97C}" destId="{A470D293-432F-406E-90C3-0DB1BAB9611A}" srcOrd="1" destOrd="0" presId="urn:microsoft.com/office/officeart/2005/8/layout/vList3"/>
    <dgm:cxn modelId="{35E76B6E-47BA-4AAF-BC17-AB1F7DED9C44}" type="presParOf" srcId="{71809AC7-081C-4BE3-B676-DB62D2FCB7D7}" destId="{56B6704C-3728-485A-86B8-04DAA8D9FFFB}" srcOrd="3" destOrd="0" presId="urn:microsoft.com/office/officeart/2005/8/layout/vList3"/>
    <dgm:cxn modelId="{E3AACF01-FFF1-4A05-893A-7A30A00BC410}" type="presParOf" srcId="{71809AC7-081C-4BE3-B676-DB62D2FCB7D7}" destId="{C55B5C22-7212-4060-9916-59503FD0D038}" srcOrd="4" destOrd="0" presId="urn:microsoft.com/office/officeart/2005/8/layout/vList3"/>
    <dgm:cxn modelId="{25E64898-7058-4046-AD57-F4DE174F068A}" type="presParOf" srcId="{C55B5C22-7212-4060-9916-59503FD0D038}" destId="{420D7736-0F57-40E7-B8F5-C0A2C32D3DD8}" srcOrd="0" destOrd="0" presId="urn:microsoft.com/office/officeart/2005/8/layout/vList3"/>
    <dgm:cxn modelId="{BD776260-B1B2-4748-A498-7140BD107BB1}" type="presParOf" srcId="{C55B5C22-7212-4060-9916-59503FD0D038}" destId="{17A6B6C9-2CDC-463E-B546-1B9FFD298D7D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5CDEC-93F1-4BEC-91D1-C07DFAAEC63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BD0F9-D30C-401C-A826-06B39BC25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BD0F9-D30C-401C-A826-06B39BC25F0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BD0F9-D30C-401C-A826-06B39BC25F0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circl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76;&#1086;&#1082;&#1091;&#1084;&#1077;&#1085;&#1090;&#1099;\&#1071;&#1076;&#1086;&#1074;&#1080;&#1090;&#1099;&#1077;%20&#1078;&#1080;&#1074;&#1086;&#1090;&#1085;&#1099;&#1077;.%20&#1047;&#1080;&#1084;&#1072;%20&#1070;.%202011&#1075;\Track%204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571472" y="4500570"/>
            <a:ext cx="7929618" cy="1285884"/>
          </a:xfrm>
          <a:prstGeom prst="rect">
            <a:avLst/>
          </a:prstGeom>
        </p:spPr>
        <p:txBody>
          <a:bodyPr wrap="none" fromWordArt="1">
            <a:prstTxWarp prst="textChevronInverted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100000">
                      <a:srgbClr val="76923C"/>
                    </a:gs>
                  </a:gsLst>
                  <a:lin ang="5400000" scaled="1"/>
                </a:gra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</a:effectLst>
                <a:latin typeface="Arial Black"/>
              </a:rPr>
              <a:t>"Ядовитые 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100000">
                      <a:srgbClr val="76923C"/>
                    </a:gs>
                  </a:gsLst>
                  <a:lin ang="5400000" scaled="1"/>
                </a:gradFill>
                <a:effectLst>
                  <a:glow rad="101600">
                    <a:schemeClr val="tx2">
                      <a:lumMod val="60000"/>
                      <a:lumOff val="40000"/>
                      <a:alpha val="60000"/>
                    </a:schemeClr>
                  </a:glow>
                </a:effectLst>
                <a:latin typeface="Arial Black"/>
              </a:rPr>
              <a:t>животные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100000">
                      <a:srgbClr val="76923C"/>
                    </a:gs>
                  </a:gsLst>
                  <a:lin ang="5400000" scaled="1"/>
                </a:gra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</a:effectLst>
                <a:latin typeface="Arial Black"/>
              </a:rPr>
              <a:t> России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100000">
                      <a:srgbClr val="76923C"/>
                    </a:gs>
                  </a:gsLst>
                  <a:lin ang="5400000" scaled="1"/>
                </a:gradFill>
                <a:effectLst/>
                <a:latin typeface="Arial Black"/>
              </a:rPr>
              <a:t>"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00"/>
                  </a:gs>
                  <a:gs pos="100000">
                    <a:srgbClr val="76923C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pic>
        <p:nvPicPr>
          <p:cNvPr id="6" name="Рисунок 5" descr="5463_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85852" y="500042"/>
            <a:ext cx="6286544" cy="3143289"/>
          </a:xfrm>
          <a:prstGeom prst="flowChartAlternateProcess">
            <a:avLst/>
          </a:prstGeom>
          <a:effectLst>
            <a:softEdge rad="127000"/>
          </a:effectLst>
        </p:spPr>
      </p:pic>
      <p:pic>
        <p:nvPicPr>
          <p:cNvPr id="5" name="Track 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35821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000924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Обыкновенный осьминог</a:t>
            </a:r>
            <a:endParaRPr lang="ru-RU" b="1" i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857232"/>
            <a:ext cx="5357850" cy="5643602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16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Экология и биология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Головоногие  наиболее высоко организованные моллюски. Голова ясно отграничена от  туловища и несет на переднем конце ротовое отверстие, вокруг которого венцом располагается 10   или 8   щупалец,  называемых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руками.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Все головоногие — хищники. Обитают исключительно в водах с соленостью не ниже 30</a:t>
            </a:r>
            <a:r>
              <a:rPr lang="ru-RU" sz="1600" baseline="300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ru-RU" sz="1600" baseline="-25000" dirty="0" err="1" smtClean="0">
                <a:latin typeface="Arial" pitchFamily="34" charset="0"/>
                <a:cs typeface="Arial" pitchFamily="34" charset="0"/>
              </a:rPr>
              <a:t>o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поэтому их нет в Аральском, Каспийском, Черном и Балтийском морях. Все головоногие прекрасные пловцы, встречаются от поверхности до максимальных глубин (7000—8000 м). Некоторые виды осьминогов и каракатиц предпочитают подолгу лежать на дне, стремительно бросаясь на добычу.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Картина отравления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Как правило, в месте укуса ощущается острая боль и зуд, развивается местное воспаление. Выздоровление в легких случаях наступает через 2—3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сут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Лечение симптоматическое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Без соответствующего навыка и снаряжения следует избегать подводных пещер, в которых обычно укрываются осьминоги</a:t>
            </a:r>
            <a:r>
              <a:rPr lang="ru-RU" sz="1600" dirty="0" smtClean="0"/>
              <a:t>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01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86446" y="3071810"/>
            <a:ext cx="2886861" cy="2952098"/>
          </a:xfrm>
          <a:prstGeom prst="round2Same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929322" y="1785926"/>
            <a:ext cx="2499339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Тип </a:t>
            </a:r>
            <a:r>
              <a:rPr lang="ru-RU" sz="2000" b="1" dirty="0" smtClean="0"/>
              <a:t>Моллюски</a:t>
            </a: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Пробковая губка</a:t>
            </a:r>
            <a:endParaRPr lang="ru-RU" b="1" i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02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785926"/>
            <a:ext cx="3429001" cy="4286280"/>
          </a:xfrm>
          <a:prstGeom prst="snip2DiagRect">
            <a:avLst/>
          </a:prstGeom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44" y="1500174"/>
            <a:ext cx="4921954" cy="473870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Экология и биология.</a:t>
            </a:r>
            <a:r>
              <a:rPr lang="ru-RU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Губки — типичные пассивно-ядовитые животные, использующие для защиты от врагов свои токсические метаболиты. Ядовитость губок наряду с обладанием жестким скелетом, делающим их малосъедобными, обеспечило сохранение этой наиболее примитивной группы многоклеточных животных до наших дней. В современной фауне насчитывается свыше 2500 видов губок. Огромное их большинство относится к морским животным. Подавляющее число видов — обитатели теплых морей, где они распространены, начиная от литорали и кончая глубинами до 6000 м.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Картина отравления.</a:t>
            </a:r>
            <a:r>
              <a:rPr lang="ru-RU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У человека при контакте с губкой может развиться сильный зуд и слабый отек пальцев, возможно обусловленный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гистаминоподобным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действием экстракта из губки.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2500306"/>
            <a:ext cx="6643734" cy="1938992"/>
          </a:xfrm>
          <a:prstGeom prst="rect">
            <a:avLst/>
          </a:prstGeom>
          <a:ln>
            <a:headEnd/>
            <a:tailEnd/>
          </a:ln>
          <a:effectLst>
            <a:outerShdw blurRad="63500" dist="25400" dir="5400000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charset="0"/>
              </a:rPr>
              <a:t>Среди ядовитых представителей типа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charset="0"/>
              </a:rPr>
              <a:t>Членистоногих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charset="0"/>
              </a:rPr>
              <a:t>наиболее полно изучены виды,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charset="0"/>
              </a:rPr>
              <a:t>относящиеся к классам Паукообразных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Arial" charset="0"/>
              </a:rPr>
              <a:t>Насекомых  и  Многоножек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642918"/>
            <a:ext cx="8001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Ядовитые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членистоногие 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04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706025">
            <a:off x="1077853" y="4450140"/>
            <a:ext cx="2802477" cy="2082575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7" name="Рисунок 6" descr="0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69265">
            <a:off x="603426" y="581852"/>
            <a:ext cx="1315377" cy="1695998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8" name="Рисунок 7" descr="07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981705" y="4019560"/>
            <a:ext cx="1524000" cy="3057525"/>
          </a:xfrm>
          <a:prstGeom prst="roundRect">
            <a:avLst/>
          </a:prstGeom>
          <a:effectLst>
            <a:softEdge rad="317500"/>
          </a:effectLst>
        </p:spPr>
      </p:pic>
      <p:pic>
        <p:nvPicPr>
          <p:cNvPr id="9" name="Рисунок 8" descr="069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186679">
            <a:off x="6982760" y="2038686"/>
            <a:ext cx="1737878" cy="1022702"/>
          </a:xfrm>
          <a:prstGeom prst="round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5724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Отряд Скорпионы (</a:t>
            </a:r>
            <a:r>
              <a:rPr lang="ru-RU" sz="2800" b="1" i="1" dirty="0" err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Scorpiones</a:t>
            </a:r>
            <a:r>
              <a:rPr lang="ru-RU" sz="2800" b="1" i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800" i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857364"/>
            <a:ext cx="4059936" cy="4500594"/>
          </a:xfrm>
        </p:spPr>
        <p:txBody>
          <a:bodyPr>
            <a:normAutofit fontScale="70000" lnSpcReduction="20000"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/>
              <a:t>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Экология и биология.</a:t>
            </a:r>
            <a:r>
              <a:rPr lang="ru-RU" sz="1800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 мире насчитывается свыше 1500 видов скорпионов. В пределах своего ареала скорпионы живут как в местах с влажным климатом, так и в песчаных пустынях на высоких сухих 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безлесых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каменистых плоскогорьях, в местах, защищенных от северных ветров. Скорпионы исключительно ночные животные. С наступлением рассвета они прячутся под камнями, в углублениях почвы, под лесной подстилкой, корой деревьев, а также в щелях всевозможных построек, в том числе и жилых помещений.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Самка  скорпиона вынашивает своих детенышей почти год. Новорожденных бывает 15—30. Родившиеся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скорпиончики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имеют беловатый гладкий покров. Освободившись от  оболочки детеныши через 20—30 мин забираются на тело матери и остаются там 10—12 дней.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800" dirty="0"/>
          </a:p>
        </p:txBody>
      </p:sp>
      <p:pic>
        <p:nvPicPr>
          <p:cNvPr id="5" name="Содержимое 4" descr="03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 rot="16935293">
            <a:off x="6738203" y="1771135"/>
            <a:ext cx="1785950" cy="207170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Содержимое 4" descr="03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484869">
            <a:off x="4811407" y="2118813"/>
            <a:ext cx="2344726" cy="1826149"/>
          </a:xfrm>
          <a:prstGeom prst="round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357158" y="857232"/>
            <a:ext cx="8001056" cy="125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 smtClean="0"/>
              <a:t>Как и большинство паукообразных, пауки и скорпионы питаются живой добычей, главным образом насекомыми. </a:t>
            </a:r>
            <a:r>
              <a:rPr lang="en-US" sz="1600" dirty="0" smtClean="0"/>
              <a:t> </a:t>
            </a:r>
            <a:r>
              <a:rPr lang="ru-RU" sz="1600" dirty="0" smtClean="0"/>
              <a:t>Вводят в тело жертвы парализующий яд. Скорпионы парализуют свою добычу с помощью </a:t>
            </a:r>
            <a:r>
              <a:rPr lang="ru-RU" sz="1600" i="1" dirty="0" smtClean="0"/>
              <a:t>острой иглы </a:t>
            </a:r>
            <a:r>
              <a:rPr lang="ru-RU" sz="1600" dirty="0" smtClean="0"/>
              <a:t>ядовитой железы, расположенной на концевом членике брюшка («хвосте»).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4876" y="4143380"/>
            <a:ext cx="4000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90033"/>
                </a:solidFill>
              </a:rPr>
              <a:t>Картина отравления. </a:t>
            </a:r>
          </a:p>
          <a:p>
            <a:pPr algn="just"/>
            <a:r>
              <a:rPr lang="ru-RU" sz="1400" dirty="0" err="1" smtClean="0"/>
              <a:t>Ужаления</a:t>
            </a:r>
            <a:r>
              <a:rPr lang="ru-RU" sz="1400" dirty="0" smtClean="0"/>
              <a:t> скорпионов вызывают чрезвычайно сильные болевые ощущения, а иногда приводят к смертельному исходу, особенно у детей.</a:t>
            </a:r>
          </a:p>
          <a:p>
            <a:pPr algn="ctr"/>
            <a:r>
              <a:rPr lang="ru-RU" sz="1400" dirty="0" smtClean="0">
                <a:solidFill>
                  <a:srgbClr val="990033"/>
                </a:solidFill>
              </a:rPr>
              <a:t> </a:t>
            </a:r>
            <a:r>
              <a:rPr lang="ru-RU" sz="1400" b="1" dirty="0" smtClean="0">
                <a:solidFill>
                  <a:srgbClr val="990033"/>
                </a:solidFill>
              </a:rPr>
              <a:t>Первая помощь. </a:t>
            </a:r>
          </a:p>
          <a:p>
            <a:pPr algn="just"/>
            <a:r>
              <a:rPr lang="ru-RU" sz="1400" dirty="0" smtClean="0"/>
              <a:t>Необходимо обеспечить покой больному, наложить тепло на зону </a:t>
            </a:r>
            <a:r>
              <a:rPr lang="ru-RU" sz="1400" dirty="0" err="1" smtClean="0"/>
              <a:t>ужаления</a:t>
            </a:r>
            <a:r>
              <a:rPr lang="ru-RU" sz="1400" dirty="0" smtClean="0"/>
              <a:t>, дать анальгетики.  Срочно обратиться в больницу.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724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Отряд пауки - каракурт</a:t>
            </a:r>
            <a:r>
              <a:rPr lang="ru-RU" sz="3200" i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i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04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4833715">
            <a:off x="1516465" y="1001966"/>
            <a:ext cx="1857388" cy="3032861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643050"/>
            <a:ext cx="4059936" cy="4857752"/>
          </a:xfrm>
        </p:spPr>
        <p:txBody>
          <a:bodyPr>
            <a:normAutofit fontScale="62500" lnSpcReduction="20000"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990033"/>
                </a:solidFill>
              </a:rPr>
              <a:t>Картина отравления.</a:t>
            </a:r>
            <a:r>
              <a:rPr lang="ru-RU" dirty="0" smtClean="0">
                <a:solidFill>
                  <a:srgbClr val="990033"/>
                </a:solidFill>
              </a:rPr>
              <a:t>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990033"/>
              </a:solidFill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В момент укуса чаще всего ощущается мгновенная жгучая боль, уже через 15—30 мин распространяющаяся по всему телу. Обычно больные жалуются на невыносимые боли в области живота, поясницы, грудной клетки. Известны смертельные случаи у людей и сельскохозяйственных животных.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990033"/>
                </a:solidFill>
              </a:rPr>
              <a:t>Для лечения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применяют противокаракуртовую сыворотку, хорошие результаты дает также внутри венное введение новокаина, хлорида кальция и гидросульфата магнезии. В любом случае необходимо обеспечить оказание медицинской помощи.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642918"/>
            <a:ext cx="8572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 отряду пауков (</a:t>
            </a:r>
            <a:r>
              <a:rPr lang="ru-RU" dirty="0" err="1" smtClean="0"/>
              <a:t>Aranei</a:t>
            </a:r>
            <a:r>
              <a:rPr lang="ru-RU" dirty="0" smtClean="0"/>
              <a:t>) относится около 27 000 видов, подавляющее число которых имеет ядовитый аппарат. В жизненном цикле пауков ядовитость играет важную роль, обеспечивая добывание пищи и защиту потомства.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3214686"/>
            <a:ext cx="43577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Экология и биология.</a:t>
            </a:r>
            <a:r>
              <a:rPr lang="ru-RU" sz="1600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Кроме наиболее широко распространенного в нашей стране черного каракурта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Средней Азии встречается белый каракурт и каракурт Даля. Опасность представляет только самка каракурта, которая  окрашена в черный бархатистый цвет. Наиболее обычным местом гнездования каракурта является открытая степь. Самки откладывают 5—12 коконов, содержащих несколько сотен яиц. Вышедшие из коконов перезимовавшие паучки уже имеют ядовитые железы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44293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Отряд пауки  - южнорусский тарантул </a:t>
            </a:r>
            <a:endParaRPr lang="ru-RU" sz="2800" i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Картина отравления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момент укуса ощущается значительная болезненность. Места проколов кожи коготками  различимы невооруженным глазом и отстоят друг от друга на 3—15 мм. В месте укуса — гиперемия и отек, который может иметь значительные размеры. Боль сохраняется в течение суток, но в отличие от отравления ядом каракурта нет болей в других частях тела. Пострадавшие жалуются на общую тяжесть тела, апатию, сонливость. Могут наблюдаться озноб, учащение пульса, потливость.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Лечение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носит симптоматический характер.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071546"/>
            <a:ext cx="421484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Экология и биология.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Крупный паук, длиной до 35 мм, густо покрыт волосками. Окраска от бурой до почти черной, иногда рыжеватая. Обычно окрашен под цвет почвы. Распространен в пустынной, степной и лесостепной зонах. Встречается до широты городов Ельца и Казани, а по пескам речных долин проникает еще севернее. Живет в глубоких вертикальных норках, выстланных паутиной. Охотится по ночам у входа в нору, днем же подкарауливает добычу в норе.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4" descr="04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4429132"/>
            <a:ext cx="2886139" cy="1857388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8580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Отряд пауки - обыкновенный крестовик </a:t>
            </a:r>
            <a:endParaRPr lang="ru-RU" sz="3200" i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042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3971450">
            <a:off x="970631" y="868723"/>
            <a:ext cx="2106342" cy="2713944"/>
          </a:xfrm>
          <a:prstGeom prst="ellips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071546"/>
            <a:ext cx="4059936" cy="3500462"/>
          </a:xfrm>
        </p:spPr>
        <p:txBody>
          <a:bodyPr>
            <a:normAutofit/>
          </a:bodyPr>
          <a:lstStyle/>
          <a:p>
            <a:pPr marL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Картина отравления.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В месте укуса жгучая боль, кровоизлияния в подкожную клетчатку, головные боли, слабость, иногда колики и суставные боли. В месте укуса может развиться некроз тканей. Смертельные исходы достоверно неизвестны.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Лечение симптоматическое.</a:t>
            </a:r>
            <a:endParaRPr lang="ru-RU" sz="1800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786190"/>
            <a:ext cx="37862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Экология и биология.</a:t>
            </a:r>
            <a:r>
              <a:rPr lang="ru-RU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Крупные пауки (самки до 25 мм).  Широко распространен вплоть до Крайнего Севера. Обычен на деревьях, кустарниках, часто встречается в домах и сараях.  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4" descr="042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078624">
            <a:off x="5800987" y="4575571"/>
            <a:ext cx="1488656" cy="1918079"/>
          </a:xfrm>
          <a:prstGeom prst="ellipse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86874" cy="442906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Отряд перепончатокрылые</a:t>
            </a:r>
            <a:r>
              <a:rPr sz="2800" b="1" i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ru-RU" sz="2800" b="1" i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медоносная пчела  </a:t>
            </a:r>
            <a:r>
              <a:rPr sz="2800" b="1" i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i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04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 rot="3723066">
            <a:off x="4628445" y="628980"/>
            <a:ext cx="1060226" cy="1277380"/>
          </a:xfrm>
          <a:prstGeom prst="roundRect">
            <a:avLst>
              <a:gd name="adj" fmla="val 21609"/>
            </a:avLst>
          </a:prstGeo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500174"/>
            <a:ext cx="4350450" cy="5167330"/>
          </a:xfrm>
        </p:spPr>
        <p:txBody>
          <a:bodyPr>
            <a:normAutofit fontScale="70000" lnSpcReduction="20000"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rgbClr val="990033"/>
              </a:solidFill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990033"/>
                </a:solidFill>
              </a:rPr>
              <a:t>Экология и биология.</a:t>
            </a:r>
            <a:r>
              <a:rPr lang="ru-RU" dirty="0" smtClean="0">
                <a:solidFill>
                  <a:srgbClr val="990033"/>
                </a:solidFill>
              </a:rPr>
              <a:t>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Медоносная пчела с древнейших времен используется человеком для получения меда и других продуктов пчеловодства. Биология домашней пчелы изучена достаточно подробно. Кроме «одомашненных» пчел встречаются и дикие семьи, гнездящиеся в дуплах, расселинах скал. Пчелы — лучшие опылители сельскохозяйственных культур и других растений. Рабочие пчелы имеют ядовитый аппарат, служащий для защиты семьи от врагов. В нашей стране медоносная пчела широко распространена, за исключением районов Крайнего Севера.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214554"/>
            <a:ext cx="414340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0033"/>
                </a:solidFill>
              </a:rPr>
              <a:t>Картина отравления. </a:t>
            </a:r>
          </a:p>
          <a:p>
            <a:pPr algn="ctr"/>
            <a:endParaRPr lang="ru-RU" sz="800" b="1" dirty="0" smtClean="0"/>
          </a:p>
          <a:p>
            <a:pPr algn="just"/>
            <a:r>
              <a:rPr lang="ru-RU" dirty="0" smtClean="0"/>
              <a:t>Общеизвестно, что </a:t>
            </a:r>
            <a:r>
              <a:rPr lang="ru-RU" dirty="0" err="1" smtClean="0"/>
              <a:t>ужаление</a:t>
            </a:r>
            <a:r>
              <a:rPr lang="ru-RU" dirty="0" smtClean="0"/>
              <a:t> даже одной пчелой весьма болезненно, а массовые </a:t>
            </a:r>
            <a:r>
              <a:rPr lang="ru-RU" dirty="0" err="1" smtClean="0"/>
              <a:t>ужаления</a:t>
            </a:r>
            <a:r>
              <a:rPr lang="ru-RU" dirty="0" smtClean="0"/>
              <a:t> (нападение роя и т.д.) могут привести к смертельному исходу. Кроме того, пчелиный яд — сильный аллерген, что в еще большей степени осложняет картину отравления.  Местные симптомы отравления: боль и отек. </a:t>
            </a:r>
          </a:p>
          <a:p>
            <a:pPr algn="ctr"/>
            <a:r>
              <a:rPr lang="ru-RU" b="1" dirty="0" smtClean="0">
                <a:solidFill>
                  <a:srgbClr val="990033"/>
                </a:solidFill>
              </a:rPr>
              <a:t>Первая помощь. </a:t>
            </a:r>
          </a:p>
          <a:p>
            <a:pPr algn="just"/>
            <a:r>
              <a:rPr lang="ru-RU" dirty="0" smtClean="0"/>
              <a:t>Удаляют жало из кожных покровов, затем промывают пораженные участки кожи раствором этилового или нашатырного спирта. </a:t>
            </a:r>
          </a:p>
        </p:txBody>
      </p:sp>
      <p:pic>
        <p:nvPicPr>
          <p:cNvPr id="8" name="Содержимое 4" descr="04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8333961">
            <a:off x="2650445" y="875762"/>
            <a:ext cx="1043351" cy="1257050"/>
          </a:xfrm>
          <a:prstGeom prst="roundRect">
            <a:avLst>
              <a:gd name="adj" fmla="val 21609"/>
            </a:avLst>
          </a:prstGeom>
          <a:effectLst>
            <a:softEdge rad="127000"/>
          </a:effectLst>
        </p:spPr>
      </p:pic>
      <p:pic>
        <p:nvPicPr>
          <p:cNvPr id="9" name="Содержимое 4" descr="04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712219">
            <a:off x="791936" y="755996"/>
            <a:ext cx="1043351" cy="1257050"/>
          </a:xfrm>
          <a:prstGeom prst="roundRect">
            <a:avLst>
              <a:gd name="adj" fmla="val 21609"/>
            </a:avLst>
          </a:prstGeom>
          <a:effectLst>
            <a:softEdge rad="1270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428604"/>
            <a:ext cx="3871882" cy="6572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Шмели</a:t>
            </a:r>
            <a:endParaRPr lang="ru-RU" i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357166"/>
            <a:ext cx="4231416" cy="6000792"/>
          </a:xfrm>
        </p:spPr>
        <p:txBody>
          <a:bodyPr>
            <a:normAutofit fontScale="92500" lnSpcReduction="20000"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Экология и биология.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6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Шмели относятся к тому же семейству, что и пчелы, живут однолетними семьями, включающими крупную самку — основательницу гнезда и мелких недоразвитых самок. Во второй половине лета появляются самцы и молодые самки-основательницы, которые и перезимовывают. Обитают шмели в гнезде, в дуплах. Важнейшие опылители луговых, лесных и сельскохозяйственных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насекомоопыляемых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растений. Около 125 видов.</a:t>
            </a:r>
            <a:r>
              <a:rPr lang="ru-RU" sz="1600" b="1" dirty="0" smtClean="0"/>
              <a:t>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Картина отравления.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7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Шмели более «миролюбивые» насекомые, чем пчелы или шершни.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Ужаления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шмелей сопровождаются симптоматикой, сходной при отравлении пчелиным ядом: боль, отек. Значительной опасности при одиночных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ужалениях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не представляют, за исключением возможности развития аллергической реакции.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05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293915">
            <a:off x="5540350" y="1294705"/>
            <a:ext cx="2122499" cy="2710800"/>
          </a:xfr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4929190" y="442913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Первая помощь. </a:t>
            </a: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Удаляют жало из кожных покровов, затем промывают пораженные участки кожи раствором этилового или нашатырного спирта.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4429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Отряд Жесткокрылые, или Жуки - к</a:t>
            </a:r>
            <a:r>
              <a:rPr lang="ru-RU" sz="24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олорадский жук </a:t>
            </a:r>
            <a:endParaRPr lang="ru-RU" sz="2400" i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06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2643480">
            <a:off x="1637518" y="1132892"/>
            <a:ext cx="1881883" cy="2183790"/>
          </a:xfrm>
          <a:prstGeom prst="roundRect">
            <a:avLst>
              <a:gd name="adj" fmla="val 40455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214422"/>
            <a:ext cx="4059936" cy="4572000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Картина отравления. </a:t>
            </a:r>
          </a:p>
          <a:p>
            <a:pPr marL="0" algn="ctr">
              <a:spcBef>
                <a:spcPts val="0"/>
              </a:spcBef>
              <a:buNone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Колорадский жук ядовит для беспозвоночных и позвоночных животных. У домашней мухи при введении  яда жука наступает смерть в течение 1 ч.   Перед смертью развиваются судороги, вращательные движения. Сердце останавливается в диастоле. У крыс наблюдается прогрессивное снижение температуры тела вплоть до момента смерти.  </a:t>
            </a:r>
          </a:p>
          <a:p>
            <a:pPr marL="0" algn="just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3643314"/>
            <a:ext cx="3643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Экология и биология.</a:t>
            </a:r>
            <a:r>
              <a:rPr lang="ru-RU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Небольшие жуки длиной 9—12 мм. Тело окрашено от грязно-желтого цвета до светло-желтого. Голова с черными пятнами. Надкрылья с черными полосами. Обычен на пасленовых. Опасный вредитель картофеля.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4" descr="06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7574585">
            <a:off x="5999345" y="4918149"/>
            <a:ext cx="1241178" cy="1440298"/>
          </a:xfrm>
          <a:prstGeom prst="roundRect">
            <a:avLst>
              <a:gd name="adj" fmla="val 40455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285720" y="1214422"/>
            <a:ext cx="84296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Несмотря на то</a:t>
            </a:r>
            <a:r>
              <a:rPr lang="ru-RU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что многие ядовитые животные являются опасными для человека, они сами нуждаются в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защите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охране.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результате хозяйственной деятельности человека происходит катастрофическое уменьшение числа видов животных, обитающих на нашей планете. И этот процесс касается, может быть, даже в большей степени, чем других, именно ядовитых животных. Охрана ядовитых животных включает по меньшей мере два аспекта: 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500034" y="285728"/>
            <a:ext cx="7786742" cy="103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Охрана и рациональное использование ядовитых животных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357158" y="3000372"/>
          <a:ext cx="8358246" cy="338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572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Бахчевая коровка </a:t>
            </a:r>
            <a:endParaRPr lang="ru-RU" sz="4000" b="1" i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06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891429">
            <a:off x="706957" y="1705999"/>
            <a:ext cx="3169400" cy="3598803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357298"/>
            <a:ext cx="4779078" cy="4881578"/>
          </a:xfrm>
        </p:spPr>
        <p:txBody>
          <a:bodyPr>
            <a:normAutofit fontScale="77500" lnSpcReduction="200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Всем хорошо известные </a:t>
            </a:r>
            <a:r>
              <a:rPr lang="ru-RU" i="1" dirty="0" smtClean="0"/>
              <a:t>божьи коровки </a:t>
            </a:r>
            <a:r>
              <a:rPr lang="ru-RU" dirty="0" smtClean="0"/>
              <a:t> при опасности выделяют из суставов капельки окрашенной </a:t>
            </a:r>
            <a:r>
              <a:rPr lang="ru-RU" dirty="0" err="1" smtClean="0"/>
              <a:t>гемолимфы</a:t>
            </a:r>
            <a:r>
              <a:rPr lang="ru-RU" dirty="0" smtClean="0"/>
              <a:t>, имеющей для человека противный вкус, который ей придают горькие алкалоиды. </a:t>
            </a:r>
            <a:r>
              <a:rPr lang="ru-RU" i="1" dirty="0" smtClean="0"/>
              <a:t> </a:t>
            </a:r>
            <a:r>
              <a:rPr lang="ru-RU" dirty="0" smtClean="0"/>
              <a:t>Водные растворы </a:t>
            </a:r>
            <a:r>
              <a:rPr lang="ru-RU" dirty="0" err="1" smtClean="0"/>
              <a:t>гемолимфы</a:t>
            </a:r>
            <a:r>
              <a:rPr lang="ru-RU" dirty="0" smtClean="0"/>
              <a:t> божьих коровок при инъекциях токсичны для позвоночных и беспозвоночных животных. Однако токсичность при контактном способе зависит от состояния кожи. При втирании в кожу человека </a:t>
            </a:r>
            <a:r>
              <a:rPr lang="ru-RU" dirty="0" err="1" smtClean="0"/>
              <a:t>гомогената</a:t>
            </a:r>
            <a:r>
              <a:rPr lang="ru-RU" dirty="0" smtClean="0"/>
              <a:t> из бахчевой коровки </a:t>
            </a:r>
            <a:r>
              <a:rPr lang="ru-RU" i="1" dirty="0" smtClean="0"/>
              <a:t> </a:t>
            </a:r>
            <a:r>
              <a:rPr lang="ru-RU" dirty="0" smtClean="0"/>
              <a:t>ярко выраженный дерматит наблюдается только при предварительном поражении кожи, тогда как неповрежденная кожа устойчива к действию </a:t>
            </a:r>
            <a:r>
              <a:rPr lang="ru-RU" dirty="0" err="1" smtClean="0"/>
              <a:t>гемолимфы</a:t>
            </a:r>
            <a:r>
              <a:rPr lang="ru-RU" dirty="0" smtClean="0"/>
              <a:t>. </a:t>
            </a:r>
          </a:p>
          <a:p>
            <a:pPr marL="0" algn="just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572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990033"/>
                </a:solidFill>
              </a:rPr>
              <a:t>Жуки-бомбардиры </a:t>
            </a:r>
            <a:endParaRPr lang="ru-RU" b="1" dirty="0">
              <a:solidFill>
                <a:srgbClr val="99003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281518" cy="3357586"/>
          </a:xfrm>
        </p:spPr>
        <p:txBody>
          <a:bodyPr>
            <a:no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/>
              <a:t>Ядовитый аппарат жука-бомбардира состоит из железы, соединенной протоком с резервуаром, в котором накапливаются водные растворы </a:t>
            </a:r>
            <a:r>
              <a:rPr lang="ru-RU" sz="1800" dirty="0" err="1" smtClean="0"/>
              <a:t>пероксида</a:t>
            </a:r>
            <a:r>
              <a:rPr lang="ru-RU" sz="1800" dirty="0" smtClean="0"/>
              <a:t> водорода и гидрохинонов. Через узкий проток, снабженный  Под давлением образующихся газов смесь выстреливается в виде аэрозоля при температуре ~100 °С. Под его влиянием у рыб развивается нарушение водно-солевого обмена и осмотического баланса вплоть до состояния шока.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sz="1600" dirty="0"/>
          </a:p>
        </p:txBody>
      </p:sp>
      <p:pic>
        <p:nvPicPr>
          <p:cNvPr id="5" name="Содержимое 4" descr="http://flofa.org.ua/065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3137870">
            <a:off x="2956893" y="4045140"/>
            <a:ext cx="1371138" cy="182735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Содержимое 4" descr="http://flofa.org.ua/065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580730">
            <a:off x="539406" y="4768303"/>
            <a:ext cx="1384906" cy="192828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Содержимое 4" descr="http://flofa.org.ua/065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244671">
            <a:off x="5866289" y="4900328"/>
            <a:ext cx="1494628" cy="19143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428596" y="857232"/>
            <a:ext cx="41434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Являются прекрасным примером использования принципа ферментативного катализа для целей химической защиты. При возникновении опасности жук-бомбардир подворачивает брюшко и из пары отверстий, расположенных на его кончике, выпускает во врага едкую струю, сопровождающуюся звуком резкого хлопка. Брюшко весьма подвижно и жук может «стрелять очередями».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500042"/>
            <a:ext cx="5715040" cy="12858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990033"/>
                </a:solidFill>
              </a:rPr>
              <a:t>Отряд Чешуекрылые, или Бабочки -</a:t>
            </a:r>
            <a:br>
              <a:rPr lang="ru-RU" sz="2800" b="1" dirty="0" smtClean="0">
                <a:solidFill>
                  <a:srgbClr val="990033"/>
                </a:solidFill>
              </a:rPr>
            </a:br>
            <a:r>
              <a:rPr lang="ru-RU" sz="2800" b="1" dirty="0" smtClean="0">
                <a:solidFill>
                  <a:srgbClr val="990033"/>
                </a:solidFill>
              </a:rPr>
              <a:t> Обыкновенная медведица  </a:t>
            </a:r>
            <a:endParaRPr lang="ru-RU" sz="2800" dirty="0">
              <a:solidFill>
                <a:srgbClr val="99003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928802"/>
            <a:ext cx="3921822" cy="45720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900" b="1" dirty="0" smtClean="0">
                <a:solidFill>
                  <a:srgbClr val="990033"/>
                </a:solidFill>
              </a:rPr>
              <a:t>Химический состав и механизм действия яда.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/>
              <a:t>Из брюшка самок выделен токсический  элемент - </a:t>
            </a:r>
            <a:r>
              <a:rPr lang="ru-RU" sz="2900" dirty="0" err="1" smtClean="0"/>
              <a:t>кайин</a:t>
            </a:r>
            <a:r>
              <a:rPr lang="ru-RU" sz="2900" dirty="0" smtClean="0"/>
              <a:t>, который вызывает необратимую контрактуру нервно-мышечного препарата саранчи, таракана, бабочки-капустницы. </a:t>
            </a:r>
            <a:r>
              <a:rPr lang="ru-RU" sz="2800" dirty="0" err="1" smtClean="0"/>
              <a:t>Кайин</a:t>
            </a:r>
            <a:r>
              <a:rPr lang="ru-RU" sz="2800" dirty="0" smtClean="0"/>
              <a:t> токсичен и для млекопитающих. Внутрибрюшинное введение мышам  </a:t>
            </a:r>
            <a:r>
              <a:rPr lang="ru-RU" sz="2800" dirty="0" err="1" smtClean="0"/>
              <a:t>кайина</a:t>
            </a:r>
            <a:r>
              <a:rPr lang="ru-RU" sz="2800" dirty="0" smtClean="0"/>
              <a:t> вызывает через 1—2 мин остановку дыхания, судороги и смерть. </a:t>
            </a:r>
            <a:r>
              <a:rPr lang="ru-RU" sz="2900" dirty="0" smtClean="0"/>
              <a:t>У кошек при введении </a:t>
            </a:r>
            <a:r>
              <a:rPr lang="ru-RU" sz="2900" dirty="0" err="1" smtClean="0"/>
              <a:t>кайина</a:t>
            </a:r>
            <a:r>
              <a:rPr lang="ru-RU" sz="2900" dirty="0" smtClean="0"/>
              <a:t> наблюдается тахикардия,  двухфазное изменение  артериального давления.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pic>
        <p:nvPicPr>
          <p:cNvPr id="5" name="Содержимое 4" descr="http://flofa.org.ua/069b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2643206" cy="157163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500034" y="1928802"/>
            <a:ext cx="38576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0033"/>
                </a:solidFill>
              </a:rPr>
              <a:t>Экология и биология. </a:t>
            </a:r>
          </a:p>
          <a:p>
            <a:pPr algn="just"/>
            <a:r>
              <a:rPr lang="ru-RU" dirty="0" smtClean="0"/>
              <a:t>Передние крылья темно-коричневые, размах 50—80 мм, задние — красные с 1—6 большими черными или темно-синими пятнами. Взрослые гусеницы черные с длинными волосками. Встречаются в конце весны. Обитают на травянистых растениях. Гусеницы предпочитают жимолость. Волоски гусениц вызывают конъюнктивиты, однако ядовиты и взрослые особи.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001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990033"/>
                </a:solidFill>
              </a:rPr>
              <a:t>Класс Многоножки 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829048" cy="3905264"/>
          </a:xfrm>
        </p:spPr>
        <p:txBody>
          <a:bodyPr>
            <a:noAutofit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 smtClean="0"/>
              <a:t>В классе Многоножек  своими ядовитыми представителями известны </a:t>
            </a:r>
            <a:r>
              <a:rPr lang="ru-RU" sz="1600" dirty="0" err="1" smtClean="0"/>
              <a:t>Двупарноногие</a:t>
            </a:r>
            <a:r>
              <a:rPr lang="ru-RU" sz="1600" dirty="0" smtClean="0"/>
              <a:t>  и </a:t>
            </a:r>
            <a:r>
              <a:rPr lang="ru-RU" sz="1600" dirty="0" err="1" smtClean="0"/>
              <a:t>Губоногие</a:t>
            </a:r>
            <a:r>
              <a:rPr lang="ru-RU" sz="1600" dirty="0" smtClean="0"/>
              <a:t> . Все многоножки ведут скрытый образ жизни. Они, за редким исключением, очень чувствительны к влажности и избегают прямых солнечных лучей. В дневные часы обычно прячутся в различного рода убежища (в почву, под камни, под опавшую листву, кору деревьев и т.п.), а ночью становятся активными. Распространены очень широко во всех зонах, кроме тундры.</a:t>
            </a:r>
          </a:p>
          <a:p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4143380"/>
            <a:ext cx="4493326" cy="230981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/>
              <a:t>Картина отравления.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/>
              <a:t>Укусы кольчатой сколопендры, </a:t>
            </a:r>
            <a:r>
              <a:rPr lang="ru-RU" sz="2900" i="1" dirty="0" smtClean="0"/>
              <a:t>  </a:t>
            </a:r>
            <a:r>
              <a:rPr lang="ru-RU" sz="2900" dirty="0" smtClean="0"/>
              <a:t> обитающей на юге европейской части России, довольно болезненны. В месте укуса ощущается жгучая боль, развивается отек, недомогание, озноб. Обычно через несколько суток болезненные явления стихают без осложнений.</a:t>
            </a:r>
          </a:p>
          <a:p>
            <a:endParaRPr lang="ru-RU" dirty="0"/>
          </a:p>
        </p:txBody>
      </p:sp>
      <p:pic>
        <p:nvPicPr>
          <p:cNvPr id="5" name="Рисунок 4" descr="http://flofa.org.ua/07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4624944">
            <a:off x="5664761" y="720704"/>
            <a:ext cx="1952628" cy="409092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bg1">
                <a:lumMod val="85000"/>
                <a:alpha val="40000"/>
              </a:schemeClr>
            </a:glow>
            <a:softEdge rad="127000"/>
          </a:effectLst>
        </p:spPr>
      </p:pic>
      <p:pic>
        <p:nvPicPr>
          <p:cNvPr id="6" name="Рисунок 5" descr="http://flofa.org.ua/07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761957">
            <a:off x="1745526" y="4648525"/>
            <a:ext cx="1246367" cy="2696404"/>
          </a:xfrm>
          <a:prstGeom prst="ellipse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glow rad="101600">
              <a:schemeClr val="bg1">
                <a:lumMod val="85000"/>
                <a:alpha val="60000"/>
              </a:schemeClr>
            </a:glow>
            <a:softEdge rad="1270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596" y="3000372"/>
            <a:ext cx="8305800" cy="222952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Земноводные, или Амфибии  — самый малочисленный класс позвоночных, насчитывающий более 4000 видов, которые объединяют в три отряда: Безногие, Бесхвостые  и Хвостатые. Ядовитые представители известны у двух последних отрядов, из которых в нашей фауне встречаются жабы, жерлянки, чесночницы  и саламандры.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7158" y="2000240"/>
            <a:ext cx="8305800" cy="13573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33"/>
                </a:solidFill>
              </a:rPr>
              <a:t/>
            </a:r>
            <a:br>
              <a:rPr lang="ru-RU" b="1" dirty="0" smtClean="0">
                <a:solidFill>
                  <a:srgbClr val="990033"/>
                </a:solidFill>
              </a:rPr>
            </a:br>
            <a:r>
              <a:rPr lang="ru-RU" b="1" dirty="0" smtClean="0">
                <a:solidFill>
                  <a:srgbClr val="990033"/>
                </a:solidFill>
              </a:rPr>
              <a:t/>
            </a:r>
            <a:br>
              <a:rPr lang="ru-RU" b="1" dirty="0" smtClean="0">
                <a:solidFill>
                  <a:srgbClr val="990033"/>
                </a:solidFill>
              </a:rPr>
            </a:br>
            <a:r>
              <a:rPr lang="ru-RU" b="1" dirty="0" smtClean="0">
                <a:solidFill>
                  <a:srgbClr val="990033"/>
                </a:solidFill>
              </a:rPr>
              <a:t/>
            </a:r>
            <a:br>
              <a:rPr lang="ru-RU" b="1" dirty="0" smtClean="0">
                <a:solidFill>
                  <a:srgbClr val="990033"/>
                </a:solidFill>
              </a:rPr>
            </a:br>
            <a:r>
              <a:rPr lang="ru-RU" b="1" dirty="0" smtClean="0">
                <a:solidFill>
                  <a:srgbClr val="990033"/>
                </a:solidFill>
              </a:rPr>
              <a:t/>
            </a:r>
            <a:br>
              <a:rPr lang="ru-RU" b="1" dirty="0" smtClean="0">
                <a:solidFill>
                  <a:srgbClr val="990033"/>
                </a:solidFill>
              </a:rPr>
            </a:br>
            <a:r>
              <a:rPr lang="ru-RU" b="1" dirty="0" smtClean="0">
                <a:solidFill>
                  <a:srgbClr val="990033"/>
                </a:solidFill>
              </a:rPr>
              <a:t/>
            </a:r>
            <a:br>
              <a:rPr lang="ru-RU" b="1" dirty="0" smtClean="0">
                <a:solidFill>
                  <a:srgbClr val="990033"/>
                </a:solidFill>
              </a:rPr>
            </a:br>
            <a:r>
              <a:rPr lang="ru-RU" b="1" dirty="0" smtClean="0">
                <a:solidFill>
                  <a:srgbClr val="990033"/>
                </a:solidFill>
              </a:rPr>
              <a:t/>
            </a:r>
            <a:br>
              <a:rPr lang="ru-RU" b="1" dirty="0" smtClean="0">
                <a:solidFill>
                  <a:srgbClr val="990033"/>
                </a:solidFill>
              </a:rPr>
            </a:br>
            <a:r>
              <a:rPr lang="ru-RU" b="1" dirty="0" smtClean="0">
                <a:solidFill>
                  <a:srgbClr val="990033"/>
                </a:solidFill>
              </a:rPr>
              <a:t/>
            </a:r>
            <a:br>
              <a:rPr lang="ru-RU" b="1" dirty="0" smtClean="0">
                <a:solidFill>
                  <a:srgbClr val="990033"/>
                </a:solidFill>
              </a:rPr>
            </a:br>
            <a:r>
              <a:rPr lang="ru-RU" b="1" dirty="0" smtClean="0">
                <a:solidFill>
                  <a:srgbClr val="990033"/>
                </a:solidFill>
              </a:rPr>
              <a:t/>
            </a:r>
            <a:br>
              <a:rPr lang="ru-RU" b="1" dirty="0" smtClean="0">
                <a:solidFill>
                  <a:srgbClr val="990033"/>
                </a:solidFill>
              </a:rPr>
            </a:br>
            <a:r>
              <a:rPr lang="ru-RU" b="1" dirty="0" smtClean="0">
                <a:solidFill>
                  <a:srgbClr val="990033"/>
                </a:solidFill>
              </a:rPr>
              <a:t/>
            </a:r>
            <a:br>
              <a:rPr lang="ru-RU" b="1" dirty="0" smtClean="0">
                <a:solidFill>
                  <a:srgbClr val="990033"/>
                </a:solidFill>
              </a:rPr>
            </a:br>
            <a:r>
              <a:rPr lang="ru-RU" b="1" dirty="0" smtClean="0">
                <a:solidFill>
                  <a:srgbClr val="990033"/>
                </a:solidFill>
              </a:rPr>
              <a:t/>
            </a:r>
            <a:br>
              <a:rPr lang="ru-RU" b="1" dirty="0" smtClean="0">
                <a:solidFill>
                  <a:srgbClr val="990033"/>
                </a:solidFill>
              </a:rPr>
            </a:br>
            <a:r>
              <a:rPr lang="ru-RU" b="1" dirty="0" smtClean="0">
                <a:solidFill>
                  <a:srgbClr val="990033"/>
                </a:solidFill>
              </a:rPr>
              <a:t/>
            </a:r>
            <a:br>
              <a:rPr lang="ru-RU" b="1" dirty="0" smtClean="0">
                <a:solidFill>
                  <a:srgbClr val="990033"/>
                </a:solidFill>
              </a:rPr>
            </a:br>
            <a:r>
              <a:rPr lang="ru-RU" b="1" dirty="0" smtClean="0">
                <a:solidFill>
                  <a:srgbClr val="990033"/>
                </a:solidFill>
              </a:rPr>
              <a:t>ЯДОВИТЫЕ АМФИБИИ</a:t>
            </a:r>
            <a:br>
              <a:rPr lang="ru-RU" b="1" dirty="0" smtClean="0">
                <a:solidFill>
                  <a:srgbClr val="990033"/>
                </a:solidFill>
              </a:rPr>
            </a:br>
            <a:endParaRPr lang="ru-RU" b="1" dirty="0">
              <a:solidFill>
                <a:srgbClr val="990033"/>
              </a:solidFill>
            </a:endParaRPr>
          </a:p>
        </p:txBody>
      </p:sp>
      <p:pic>
        <p:nvPicPr>
          <p:cNvPr id="4" name="Рисунок 3" descr="http://flofa.org.ua/08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500042"/>
            <a:ext cx="3214710" cy="128588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 descr="http://flofa.org.ua/08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5357826"/>
            <a:ext cx="1833554" cy="11430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smtClean="0">
                <a:solidFill>
                  <a:srgbClr val="990033"/>
                </a:solidFill>
              </a:rPr>
              <a:t>                       </a:t>
            </a:r>
            <a:r>
              <a:rPr lang="ru-RU" b="1" dirty="0" smtClean="0">
                <a:solidFill>
                  <a:srgbClr val="990033"/>
                </a:solidFill>
              </a:rPr>
              <a:t>         </a:t>
            </a:r>
            <a:r>
              <a:rPr b="1" smtClean="0">
                <a:solidFill>
                  <a:srgbClr val="990033"/>
                </a:solidFill>
              </a:rPr>
              <a:t> </a:t>
            </a:r>
            <a:r>
              <a:rPr lang="ru-RU" b="1" dirty="0" smtClean="0">
                <a:solidFill>
                  <a:srgbClr val="990033"/>
                </a:solidFill>
              </a:rPr>
              <a:t>Жабы 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14488"/>
            <a:ext cx="4059936" cy="4572000"/>
          </a:xfrm>
        </p:spPr>
        <p:txBody>
          <a:bodyPr>
            <a:normAutofit fontScale="70000" lnSpcReduction="20000"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990033"/>
                </a:solidFill>
              </a:rPr>
              <a:t>Картина отравления.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Отравление животных, чаще всего собак, характеризуется обильным выделением слюны, тахикардией, аритмиями, отеками легких, судорогами и в тяжелых случаях смертью. У человека попадание яда на слизистые, особенно глаз, вызывает сильное раздражение, боль, конъюнктивит и кератит.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990033"/>
                </a:solidFill>
              </a:rPr>
              <a:t>Первая помощь.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Удаляют ядовитый секрет путем обильного промывания.</a:t>
            </a:r>
          </a:p>
          <a:p>
            <a:endParaRPr lang="ru-RU" dirty="0"/>
          </a:p>
        </p:txBody>
      </p:sp>
      <p:pic>
        <p:nvPicPr>
          <p:cNvPr id="5" name="Содержимое 4" descr="http://flofa.org.ua/083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3238500" cy="25003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85720" y="3000372"/>
            <a:ext cx="3929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0033"/>
                </a:solidFill>
              </a:rPr>
              <a:t>Экология и биология.</a:t>
            </a:r>
            <a:r>
              <a:rPr lang="ru-RU" dirty="0" smtClean="0">
                <a:solidFill>
                  <a:srgbClr val="990033"/>
                </a:solidFill>
              </a:rPr>
              <a:t> </a:t>
            </a:r>
            <a:endParaRPr lang="en-US" dirty="0" smtClean="0">
              <a:solidFill>
                <a:srgbClr val="990033"/>
              </a:solidFill>
            </a:endParaRPr>
          </a:p>
          <a:p>
            <a:pPr algn="just"/>
            <a:r>
              <a:rPr lang="ru-RU" dirty="0" smtClean="0"/>
              <a:t>Среди жаб нашей фауны наиболее крупной (до 200 мм) и широко распространенной является </a:t>
            </a:r>
            <a:r>
              <a:rPr lang="ru-RU" i="1" dirty="0" smtClean="0"/>
              <a:t>серая</a:t>
            </a:r>
            <a:r>
              <a:rPr lang="ru-RU" dirty="0" smtClean="0"/>
              <a:t>, или </a:t>
            </a:r>
            <a:r>
              <a:rPr lang="ru-RU" i="1" dirty="0" smtClean="0"/>
              <a:t>обыкновенная жаба</a:t>
            </a:r>
            <a:r>
              <a:rPr lang="ru-RU" dirty="0" smtClean="0"/>
              <a:t>. В пределах России встречается в средней полосе, в Крыму, на Кавказе, в Сибири, на Дальнем Востоке. Вид ее хорошо знаком каждому: бурая сверху и грязно-белая или желтоватая снизу.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714356"/>
            <a:ext cx="4214842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90033"/>
                </a:solidFill>
              </a:rPr>
              <a:t>Жерлянки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20" y="2428868"/>
            <a:ext cx="4059936" cy="414340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990033"/>
                </a:solidFill>
              </a:rPr>
              <a:t>Картина отравления. </a:t>
            </a:r>
          </a:p>
          <a:p>
            <a:pPr algn="ctr">
              <a:buNone/>
            </a:pPr>
            <a:endParaRPr lang="ru-RU" sz="1400" b="1" dirty="0" smtClean="0"/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 smtClean="0"/>
              <a:t>Для человека яд жерлянок мало опасен. При попадании на слизистые покровы ощущается боль, жжение, в некоторых случаях — озноб и головная боль. У животных наблюдается кратковременное возбуждение и учащение дыхания, сменяющееся длительной, вплоть до наступления смерти, депрессией.</a:t>
            </a:r>
          </a:p>
        </p:txBody>
      </p:sp>
      <p:pic>
        <p:nvPicPr>
          <p:cNvPr id="5" name="Содержимое 4" descr="http://flofa.org.ua/088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3357586" cy="17859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643438" y="1785926"/>
            <a:ext cx="4143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33"/>
                </a:solidFill>
              </a:rPr>
              <a:t>Экология и биология.</a:t>
            </a:r>
            <a:r>
              <a:rPr lang="ru-RU" sz="2000" dirty="0" smtClean="0">
                <a:solidFill>
                  <a:srgbClr val="990033"/>
                </a:solidFill>
              </a:rPr>
              <a:t> </a:t>
            </a:r>
          </a:p>
          <a:p>
            <a:pPr algn="ctr"/>
            <a:endParaRPr lang="ru-RU" sz="800" dirty="0" smtClean="0">
              <a:solidFill>
                <a:srgbClr val="990033"/>
              </a:solidFill>
            </a:endParaRPr>
          </a:p>
          <a:p>
            <a:pPr algn="ctr"/>
            <a:r>
              <a:rPr lang="ru-RU" sz="2000" i="1" dirty="0" err="1" smtClean="0"/>
              <a:t>Краснобрюхая</a:t>
            </a:r>
            <a:r>
              <a:rPr lang="ru-RU" sz="2000" i="1" dirty="0" smtClean="0"/>
              <a:t> жерлянка </a:t>
            </a:r>
            <a:r>
              <a:rPr lang="ru-RU" sz="2000" dirty="0" smtClean="0"/>
              <a:t> распространена в Центральной и Восточной Европе, на востоке доходя до Урала. На западе ареалы </a:t>
            </a:r>
            <a:r>
              <a:rPr lang="ru-RU" sz="2000" dirty="0" err="1" smtClean="0"/>
              <a:t>краснобрюхой</a:t>
            </a:r>
            <a:r>
              <a:rPr lang="ru-RU" sz="2000" dirty="0" smtClean="0"/>
              <a:t> и </a:t>
            </a:r>
            <a:r>
              <a:rPr lang="ru-RU" sz="2000" i="1" dirty="0" smtClean="0"/>
              <a:t>желтобрюхой жерлянок  </a:t>
            </a:r>
            <a:r>
              <a:rPr lang="ru-RU" sz="2000" dirty="0" smtClean="0"/>
              <a:t>граничат в долинах Днестра и Прута, где проходит восточная граница ареала желтобрюхой жерлянки, обитающей в Средней и Южной Европе. На Дальнем Востоке встречается дальневосточная жерлянка 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28604"/>
            <a:ext cx="642942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90033"/>
                </a:solidFill>
              </a:rPr>
              <a:t>Пятнистая саламандра 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71546"/>
            <a:ext cx="4643470" cy="5572164"/>
          </a:xfrm>
        </p:spPr>
        <p:txBody>
          <a:bodyPr>
            <a:normAutofit fontScale="40000" lnSpcReduction="20000"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000" b="1" dirty="0" smtClean="0">
                <a:solidFill>
                  <a:srgbClr val="990033"/>
                </a:solidFill>
              </a:rPr>
              <a:t>Экология и биология</a:t>
            </a:r>
            <a:endParaRPr lang="ru-RU" sz="6000" dirty="0" smtClean="0">
              <a:solidFill>
                <a:srgbClr val="990033"/>
              </a:solidFill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/>
              <a:t>Встречается до высоты 2000 м над уровнем моря. Предпочитает лесные склоны, берега горных рек и ручьев, буреломы буковых лесов. Днем скрывается в мшистой подстилке леса, в норах, в трухлявых пнях, под камнями. Активна ночью. При высокой влажности — после дождя — покидает убежище и в дневное время. Плохо переносит высокие температуры (20—26 °С), при понижении температуры до 2—4 °С впадает в оцепенение. Питается мелкими беспозвоночными: дождевыми червями, слизнями, </a:t>
            </a:r>
            <a:r>
              <a:rPr lang="ru-RU" sz="4000" dirty="0" err="1" smtClean="0"/>
              <a:t>кивсяками</a:t>
            </a:r>
            <a:r>
              <a:rPr lang="ru-RU" sz="4000" dirty="0" smtClean="0"/>
              <a:t>, насекомыми. Самки рождают в воде около 50 личинок в несколько приемов на протяжении 7—10 </a:t>
            </a:r>
            <a:r>
              <a:rPr lang="ru-RU" sz="4000" dirty="0" err="1" smtClean="0"/>
              <a:t>сут</a:t>
            </a:r>
            <a:r>
              <a:rPr lang="ru-RU" sz="4000" dirty="0" smtClean="0"/>
              <a:t>. Личинки имеют длину 26—28 мм и массу 0,2 г. В августе — сентябре метаморфоз личинок заканчивается, жабры исчезают, и они переходят к наземному существованию.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dirty="0" smtClean="0"/>
              <a:t>Благодаря наличию ядовитых желез врагов у саламандры мало.</a:t>
            </a:r>
          </a:p>
          <a:p>
            <a:pPr algn="just"/>
            <a:endParaRPr lang="ru-RU" dirty="0"/>
          </a:p>
        </p:txBody>
      </p:sp>
      <p:pic>
        <p:nvPicPr>
          <p:cNvPr id="5" name="Содержимое 4" descr="http://flofa.org.ua/080.jpg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285860"/>
            <a:ext cx="3559172" cy="14287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5214942" y="3214686"/>
            <a:ext cx="35719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0033"/>
                </a:solidFill>
              </a:rPr>
              <a:t>Картина отравления. </a:t>
            </a:r>
          </a:p>
          <a:p>
            <a:endParaRPr lang="ru-RU" sz="800" b="1" dirty="0" smtClean="0"/>
          </a:p>
          <a:p>
            <a:r>
              <a:rPr lang="ru-RU" dirty="0" smtClean="0"/>
              <a:t>Для человека яд саламандры не представляет опасности, кроме специальных случаев (получение яда и др.). У животных, отравленных ядом саламандры, наблюдается беспокойство, развитие периодических судорожных припадков.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0034" y="4357694"/>
            <a:ext cx="8305800" cy="192882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 </a:t>
            </a:r>
            <a:r>
              <a:rPr lang="ru-RU" sz="1600" dirty="0" smtClean="0">
                <a:solidFill>
                  <a:srgbClr val="990033"/>
                </a:solidFill>
              </a:rPr>
              <a:t>Общее количество видов змей, обитающих в настоящее время на Земле, близко к 3000. Из них 58 видов принадлежат фауне России, среди которых 11 видов являются ядовитыми и опасными для человека. Ядовитые змеи, обитающие в нашей стране принадлежат к четырем семействам: </a:t>
            </a:r>
            <a:r>
              <a:rPr lang="ru-RU" sz="1600" dirty="0" err="1" smtClean="0">
                <a:solidFill>
                  <a:srgbClr val="990033"/>
                </a:solidFill>
              </a:rPr>
              <a:t>Ужеобразные</a:t>
            </a:r>
            <a:r>
              <a:rPr lang="ru-RU" sz="1600" dirty="0" smtClean="0">
                <a:solidFill>
                  <a:srgbClr val="990033"/>
                </a:solidFill>
              </a:rPr>
              <a:t> , </a:t>
            </a:r>
            <a:r>
              <a:rPr lang="ru-RU" sz="1600" dirty="0" err="1" smtClean="0">
                <a:solidFill>
                  <a:srgbClr val="990033"/>
                </a:solidFill>
              </a:rPr>
              <a:t>Аспидовые</a:t>
            </a:r>
            <a:r>
              <a:rPr lang="ru-RU" sz="1600" dirty="0" smtClean="0">
                <a:solidFill>
                  <a:srgbClr val="990033"/>
                </a:solidFill>
              </a:rPr>
              <a:t> , </a:t>
            </a:r>
            <a:r>
              <a:rPr lang="ru-RU" sz="1600" dirty="0" err="1" smtClean="0">
                <a:solidFill>
                  <a:srgbClr val="990033"/>
                </a:solidFill>
              </a:rPr>
              <a:t>Гадюковые</a:t>
            </a:r>
            <a:r>
              <a:rPr lang="ru-RU" sz="1600" dirty="0" smtClean="0">
                <a:solidFill>
                  <a:srgbClr val="990033"/>
                </a:solidFill>
              </a:rPr>
              <a:t>  и </a:t>
            </a:r>
            <a:r>
              <a:rPr lang="ru-RU" sz="1600" dirty="0" err="1" smtClean="0">
                <a:solidFill>
                  <a:srgbClr val="990033"/>
                </a:solidFill>
              </a:rPr>
              <a:t>Ямкоголовые</a:t>
            </a:r>
            <a:r>
              <a:rPr lang="ru-RU" sz="1600" dirty="0" smtClean="0">
                <a:solidFill>
                  <a:srgbClr val="990033"/>
                </a:solidFill>
              </a:rPr>
              <a:t>. Змеи, относящиеся к этим семействам, отличаются по своей биологии, строению ядовитого аппарата, химическому составу яда и механизмам его токсического действия.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7158" y="642918"/>
            <a:ext cx="8305800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990033"/>
                </a:solidFill>
              </a:rPr>
              <a:t>ЯДОВИТЫЕ ЗМЕИ</a:t>
            </a:r>
            <a:endParaRPr lang="ru-RU" dirty="0">
              <a:solidFill>
                <a:srgbClr val="990033"/>
              </a:solidFill>
            </a:endParaRPr>
          </a:p>
        </p:txBody>
      </p:sp>
      <p:pic>
        <p:nvPicPr>
          <p:cNvPr id="4" name="Рисунок 3" descr="http://flofa.org.ua/0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857364"/>
            <a:ext cx="4143404" cy="235745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8186766" cy="552452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100" b="1" u="sng" dirty="0" smtClean="0">
                <a:solidFill>
                  <a:srgbClr val="990033"/>
                </a:solidFill>
              </a:rPr>
              <a:t>В большинстве случаев укусов змей можно избежать, если соблюдать минимальные правила поведения в местах, где существует потенциальная «змеиная опасность»:</a:t>
            </a:r>
          </a:p>
          <a:p>
            <a:pPr algn="ctr">
              <a:buNone/>
            </a:pPr>
            <a:endParaRPr lang="ru-RU" sz="3100" b="1" u="sng" dirty="0" smtClean="0">
              <a:solidFill>
                <a:srgbClr val="990033"/>
              </a:solidFill>
            </a:endParaRPr>
          </a:p>
          <a:p>
            <a:pPr algn="just"/>
            <a:r>
              <a:rPr lang="ru-RU" b="1" dirty="0" smtClean="0">
                <a:solidFill>
                  <a:srgbClr val="660066"/>
                </a:solidFill>
              </a:rPr>
              <a:t>1)  если отлов змеи не является самоцелью, то лучше не трогать змею;</a:t>
            </a:r>
            <a:endParaRPr lang="ru-RU" dirty="0" smtClean="0">
              <a:solidFill>
                <a:srgbClr val="660066"/>
              </a:solidFill>
            </a:endParaRPr>
          </a:p>
          <a:p>
            <a:pPr algn="just"/>
            <a:r>
              <a:rPr lang="ru-RU" b="1" dirty="0" smtClean="0">
                <a:solidFill>
                  <a:srgbClr val="660066"/>
                </a:solidFill>
              </a:rPr>
              <a:t>2)   в «змеиной местности» нужно носить прочную высокую обувь;</a:t>
            </a:r>
            <a:endParaRPr lang="ru-RU" dirty="0" smtClean="0">
              <a:solidFill>
                <a:srgbClr val="660066"/>
              </a:solidFill>
            </a:endParaRPr>
          </a:p>
          <a:p>
            <a:pPr algn="just"/>
            <a:r>
              <a:rPr lang="ru-RU" b="1" dirty="0" smtClean="0">
                <a:solidFill>
                  <a:srgbClr val="660066"/>
                </a:solidFill>
              </a:rPr>
              <a:t>3)  быть особенно внимательным в густой траве, заросших ямах, не вступать туда, предварительно не убедившись, что там нет змеи;</a:t>
            </a:r>
            <a:endParaRPr lang="ru-RU" dirty="0" smtClean="0">
              <a:solidFill>
                <a:srgbClr val="660066"/>
              </a:solidFill>
            </a:endParaRPr>
          </a:p>
          <a:p>
            <a:pPr algn="just"/>
            <a:r>
              <a:rPr lang="ru-RU" b="1" dirty="0" smtClean="0">
                <a:solidFill>
                  <a:srgbClr val="660066"/>
                </a:solidFill>
              </a:rPr>
              <a:t>4)  ночью необходимо пользоваться фонарем — многие змеи особенно активны в теплые летние ночи;</a:t>
            </a:r>
            <a:endParaRPr lang="ru-RU" dirty="0" smtClean="0">
              <a:solidFill>
                <a:srgbClr val="660066"/>
              </a:solidFill>
            </a:endParaRPr>
          </a:p>
          <a:p>
            <a:pPr algn="just"/>
            <a:r>
              <a:rPr lang="ru-RU" b="1" dirty="0" smtClean="0">
                <a:solidFill>
                  <a:srgbClr val="660066"/>
                </a:solidFill>
              </a:rPr>
              <a:t>5)  помнить, что мыши и крысы привлекают змей — бороться с грызунами;</a:t>
            </a:r>
            <a:endParaRPr lang="ru-RU" dirty="0" smtClean="0">
              <a:solidFill>
                <a:srgbClr val="660066"/>
              </a:solidFill>
            </a:endParaRPr>
          </a:p>
          <a:p>
            <a:pPr algn="just"/>
            <a:r>
              <a:rPr lang="ru-RU" b="1" dirty="0" smtClean="0">
                <a:solidFill>
                  <a:srgbClr val="660066"/>
                </a:solidFill>
              </a:rPr>
              <a:t>6)  не разрешать детям ловить змей; если вы увидите, что дети играют со змеей, не оставляйте это без внимания, убедитесь, что змея не опасна;</a:t>
            </a:r>
            <a:endParaRPr lang="ru-RU" dirty="0" smtClean="0">
              <a:solidFill>
                <a:srgbClr val="660066"/>
              </a:solidFill>
            </a:endParaRPr>
          </a:p>
          <a:p>
            <a:pPr algn="just"/>
            <a:r>
              <a:rPr lang="ru-RU" b="1" dirty="0" smtClean="0">
                <a:solidFill>
                  <a:srgbClr val="660066"/>
                </a:solidFill>
              </a:rPr>
              <a:t>7)  не устраивать ночлег возле деревьев с дуплами, прогнивших пней, входов в пещеру, куч мусора.</a:t>
            </a:r>
            <a:endParaRPr lang="ru-RU" dirty="0" smtClean="0">
              <a:solidFill>
                <a:srgbClr val="660066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357167"/>
            <a:ext cx="84296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Уменьшение численности любого вида и тем более его исчезновение приводят к очень существенным и подчас необратимым изменениям в структуре биоценоза, а в конечном итоге — к нежелательным для человека последствиям. Каждый вид, как известно, занимает только ему присущую экологическую нишу и своим существованием создает предпосылки для появления новых экологических ниш, что и гарантирует бесконечность эволюции в пространстве и времени. 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285720" y="2285992"/>
          <a:ext cx="8501122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858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90033"/>
                </a:solidFill>
              </a:rPr>
              <a:t>Обыкновенная гадюка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1214422"/>
            <a:ext cx="4345688" cy="5429288"/>
          </a:xfrm>
        </p:spPr>
        <p:txBody>
          <a:bodyPr>
            <a:normAutofit fontScale="47500" lnSpcReduction="20000"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 smtClean="0">
                <a:solidFill>
                  <a:srgbClr val="990033"/>
                </a:solidFill>
              </a:rPr>
              <a:t>Экология и биология.</a:t>
            </a:r>
            <a:r>
              <a:rPr lang="ru-RU" sz="3300" dirty="0" smtClean="0">
                <a:solidFill>
                  <a:srgbClr val="990033"/>
                </a:solidFill>
              </a:rPr>
              <a:t>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>
              <a:solidFill>
                <a:srgbClr val="990033"/>
              </a:solidFill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dirty="0" smtClean="0"/>
              <a:t>Относительно небольшая змея — до 75 см длиной, но на севере встречаются экземпляры длиной до 1 м. Самки обычно крупнее самцов. Голова ясно отграничена от шеи и на верхней части имеются три крупных (лобный и два теменных) щитка. Кончик морды закруглен, а носовое отверстие прорезано в середине носового щитка. Окраска туловища варьирует от серого до красно-бурого, с характерной темной зигзагообразной линией вдоль хребта и </a:t>
            </a:r>
            <a:r>
              <a:rPr lang="ru-RU" sz="3400" dirty="0" err="1" smtClean="0"/>
              <a:t>иксообразным</a:t>
            </a:r>
            <a:r>
              <a:rPr lang="ru-RU" sz="3400" dirty="0" smtClean="0"/>
              <a:t> рисунком на голове. На севере нередки черные формы. Спаривание происходит с середины мая до начала июня. Яйцеживородяща. Массовое рождение потомства в августе (в центральных и северных частях ареала самки приносят детенышей через год). Молодые гадюки рождаются длиной 17 см и уже ядовиты.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400" dirty="0"/>
          </a:p>
        </p:txBody>
      </p:sp>
      <p:pic>
        <p:nvPicPr>
          <p:cNvPr id="7" name="Содержимое 6" descr="http://flofa.org.ua/095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928670"/>
            <a:ext cx="3520307" cy="207170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285720" y="3500438"/>
            <a:ext cx="4000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990033"/>
                </a:solidFill>
              </a:rPr>
              <a:t>Картина отравления. </a:t>
            </a:r>
          </a:p>
          <a:p>
            <a:pPr algn="just"/>
            <a:r>
              <a:rPr lang="ru-RU" sz="1600" dirty="0" smtClean="0"/>
              <a:t>Укус гадюки сопровождается развитием местной боли, распространяющегося   отека, слабостью, тошнотой, головокружением. Возможно нарушение сердечной деятельности и развитие почечной недостаточности.</a:t>
            </a:r>
          </a:p>
          <a:p>
            <a:pPr algn="ctr"/>
            <a:r>
              <a:rPr lang="ru-RU" sz="1600" b="1" dirty="0" smtClean="0">
                <a:solidFill>
                  <a:srgbClr val="990033"/>
                </a:solidFill>
              </a:rPr>
              <a:t>Первая помощь.</a:t>
            </a:r>
            <a:r>
              <a:rPr lang="ru-RU" sz="1600" dirty="0" smtClean="0">
                <a:solidFill>
                  <a:srgbClr val="990033"/>
                </a:solidFill>
              </a:rPr>
              <a:t> </a:t>
            </a:r>
          </a:p>
          <a:p>
            <a:pPr algn="ctr"/>
            <a:r>
              <a:rPr lang="ru-RU" sz="1600" dirty="0" smtClean="0"/>
              <a:t>Самолечение недопустимо. В качестве антидота рекомендуется противозмеиная сыворотка «</a:t>
            </a:r>
            <a:r>
              <a:rPr lang="ru-RU" sz="1600" dirty="0" err="1" smtClean="0"/>
              <a:t>Антигюрза</a:t>
            </a:r>
            <a:r>
              <a:rPr lang="ru-RU" sz="1600" dirty="0" smtClean="0"/>
              <a:t>».  </a:t>
            </a:r>
            <a:endParaRPr lang="ru-RU" sz="16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500042"/>
            <a:ext cx="4071966" cy="5858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90033"/>
                </a:solidFill>
              </a:rPr>
              <a:t>Степная гадюка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990033"/>
                </a:solidFill>
              </a:rPr>
              <a:t>Экология и биология.</a:t>
            </a:r>
            <a:r>
              <a:rPr lang="ru-RU" dirty="0" smtClean="0">
                <a:solidFill>
                  <a:srgbClr val="990033"/>
                </a:solidFill>
              </a:rPr>
              <a:t>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Размеры степной гадюки, как правило, не превышают 60 см, при этом самки несколько крупнее самцов. Характерным отличием от обыкновенной гадюки является заостренность и приподнятость боковых краев морды над ее верхней частью. Ноздри прорезают нижнюю часть носовых щитков. Вдоль хребта на общем серовато-буром фоне заметна темная зигзагообразная полоса.</a:t>
            </a:r>
            <a:endParaRPr lang="ru-RU" dirty="0"/>
          </a:p>
        </p:txBody>
      </p:sp>
      <p:pic>
        <p:nvPicPr>
          <p:cNvPr id="5" name="Содержимое 4" descr="Vipera ursinii wettsteini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3429024" cy="192882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285720" y="2714620"/>
            <a:ext cx="421484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0033"/>
                </a:solidFill>
              </a:rPr>
              <a:t>Картина отравления.</a:t>
            </a:r>
            <a:r>
              <a:rPr lang="ru-RU" dirty="0" smtClean="0">
                <a:solidFill>
                  <a:srgbClr val="990033"/>
                </a:solidFill>
              </a:rPr>
              <a:t> </a:t>
            </a:r>
          </a:p>
          <a:p>
            <a:pPr algn="just"/>
            <a:r>
              <a:rPr lang="ru-RU" sz="1600" dirty="0" smtClean="0"/>
              <a:t>В месте укуса сильная боль, гиперемия, отек, распространяющийся далеко за пределы места укуса. На месте геморрагических пузырей могут образовываться некротические участки. Наблюдается сонливость, головокружение, тошнота, сердцебиение, снижение температуры тела. В моче следы крови.</a:t>
            </a:r>
          </a:p>
          <a:p>
            <a:pPr algn="ctr"/>
            <a:r>
              <a:rPr lang="ru-RU" b="1" dirty="0" smtClean="0">
                <a:solidFill>
                  <a:srgbClr val="990033"/>
                </a:solidFill>
              </a:rPr>
              <a:t>Первая помощь. </a:t>
            </a:r>
          </a:p>
          <a:p>
            <a:pPr algn="just"/>
            <a:r>
              <a:rPr lang="ru-RU" sz="1600" dirty="0" smtClean="0"/>
              <a:t>Специфическая сыворотка отсутствует. Рекомендуют противозмеиную сыворотку «</a:t>
            </a:r>
            <a:r>
              <a:rPr lang="ru-RU" sz="1600" dirty="0" err="1" smtClean="0"/>
              <a:t>Антигюрза</a:t>
            </a:r>
            <a:r>
              <a:rPr lang="ru-RU" sz="1600" dirty="0" smtClean="0"/>
              <a:t>».</a:t>
            </a:r>
            <a:endParaRPr lang="ru-RU" sz="16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571480"/>
            <a:ext cx="3757610" cy="6572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90033"/>
                </a:solidFill>
              </a:rPr>
              <a:t>Тигровый уж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928670"/>
            <a:ext cx="4059936" cy="2857520"/>
          </a:xfrm>
        </p:spPr>
        <p:txBody>
          <a:bodyPr>
            <a:normAutofit lnSpcReduction="10000"/>
          </a:bodyPr>
          <a:lstStyle/>
          <a:p>
            <a:pPr marL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990033"/>
                </a:solidFill>
              </a:rPr>
              <a:t>Экология и биология.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900" b="1" dirty="0" smtClean="0"/>
          </a:p>
          <a:p>
            <a:pPr marL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 smtClean="0"/>
              <a:t>Встречается у нас на Дальнем Востоке, а также в сопредельных странах. Яркоокрашенная змея длиной до 110 см, оправдывающая расцветкой свое название. Обитает в сырых местах, вблизи водоемов, как в лесах, так и на безлесных пространствах.</a:t>
            </a:r>
            <a:endParaRPr lang="ru-RU" sz="1800" dirty="0"/>
          </a:p>
        </p:txBody>
      </p:sp>
      <p:pic>
        <p:nvPicPr>
          <p:cNvPr id="5" name="Содержимое 4" descr="http://flofa.org.ua/102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143116"/>
            <a:ext cx="3500462" cy="27146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3929066"/>
            <a:ext cx="4143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0033"/>
                </a:solidFill>
              </a:rPr>
              <a:t>Картина отравления.</a:t>
            </a:r>
            <a:r>
              <a:rPr lang="ru-RU" dirty="0" smtClean="0">
                <a:solidFill>
                  <a:srgbClr val="990033"/>
                </a:solidFill>
              </a:rPr>
              <a:t> </a:t>
            </a:r>
          </a:p>
          <a:p>
            <a:pPr algn="just"/>
            <a:r>
              <a:rPr lang="ru-RU" dirty="0" smtClean="0"/>
              <a:t>В литературе имеется описание клинического случая укуса тигровым ужом 50-летнего мужчины. Отравление сопровождалось кровоточивостью из ранки,    Лечение симптоматическое.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85728"/>
            <a:ext cx="4786346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90033"/>
                </a:solidFill>
              </a:rPr>
              <a:t>Разноцветный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990033"/>
                </a:solidFill>
              </a:rPr>
              <a:t>полоз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571612"/>
            <a:ext cx="4560002" cy="5000660"/>
          </a:xfrm>
        </p:spPr>
        <p:txBody>
          <a:bodyPr>
            <a:normAutofit fontScale="62500" lnSpcReduction="20000"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990033"/>
                </a:solidFill>
              </a:rPr>
              <a:t>Экология и биология.</a:t>
            </a:r>
            <a:r>
              <a:rPr lang="ru-RU" sz="3200" dirty="0" smtClean="0">
                <a:solidFill>
                  <a:srgbClr val="990033"/>
                </a:solidFill>
              </a:rPr>
              <a:t>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300" dirty="0" smtClean="0">
              <a:solidFill>
                <a:srgbClr val="990033"/>
              </a:solidFill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/>
              <a:t>Достигает длины 130 см. Верхняя часть туловища окрашена в буровато-серые или серо-коричневые тона. Вдоль хребта тянутся темные пятна, иногда сливающиеся в зигзагообразную полосу. Брюхо серовато-белое или </a:t>
            </a:r>
            <a:r>
              <a:rPr lang="ru-RU" sz="2900" dirty="0" err="1" smtClean="0"/>
              <a:t>розовое</a:t>
            </a:r>
            <a:r>
              <a:rPr lang="ru-RU" sz="2900" dirty="0" smtClean="0"/>
              <a:t> с мелкими пятнами. Встречается на Кавказе, в Казахстане, Средней Азии. Обитает в садах, огородах, виноградниках, нередко на крышах и чердаках. Потомство приносит в сентябре. Питается мелкими позвоночными, которых поедает живьем, но более крупную добычу предварительно умерщвляет с помощью ядовитых зубов.</a:t>
            </a:r>
            <a:endParaRPr lang="ru-RU" sz="2900" dirty="0"/>
          </a:p>
        </p:txBody>
      </p:sp>
      <p:pic>
        <p:nvPicPr>
          <p:cNvPr id="5" name="Содержимое 4" descr="http://flofa.org.ua/z6_colu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3044952" cy="21431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142844" y="2571744"/>
            <a:ext cx="4071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0033"/>
                </a:solidFill>
              </a:rPr>
              <a:t>Картина отравления.</a:t>
            </a:r>
            <a:r>
              <a:rPr lang="ru-RU" dirty="0" smtClean="0">
                <a:solidFill>
                  <a:srgbClr val="990033"/>
                </a:solidFill>
              </a:rPr>
              <a:t> </a:t>
            </a:r>
          </a:p>
          <a:p>
            <a:pPr algn="just"/>
            <a:r>
              <a:rPr lang="ru-RU" dirty="0" smtClean="0"/>
              <a:t>Почти сразу после укуса ощущается резкая боль. Через 10—30 мин появляется отек, распространяющийся на всю конечность. Кожа приобретает багрово-синюшный оттенок. Ощущается головокружение, беспокоят боли по ходу лимфатических сосудов.  Через </a:t>
            </a:r>
            <a:r>
              <a:rPr lang="ru-RU" smtClean="0"/>
              <a:t>2—3 суток </a:t>
            </a:r>
            <a:r>
              <a:rPr lang="ru-RU" dirty="0" smtClean="0"/>
              <a:t>стихает боль, уменьшается отек. Полное выздоровление наступает на 3—4 день. Лечение симптоматическое.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858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90033"/>
                </a:solidFill>
              </a:rPr>
              <a:t>Среднеазиатская  кобра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976834"/>
          </a:xfrm>
        </p:spPr>
        <p:txBody>
          <a:bodyPr>
            <a:normAutofit fontScale="55000" lnSpcReduction="20000"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 smtClean="0">
                <a:solidFill>
                  <a:srgbClr val="990033"/>
                </a:solidFill>
              </a:rPr>
              <a:t>Экология и биология.</a:t>
            </a:r>
            <a:r>
              <a:rPr lang="ru-RU" sz="3300" dirty="0" smtClean="0">
                <a:solidFill>
                  <a:srgbClr val="990033"/>
                </a:solidFill>
              </a:rPr>
              <a:t>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500" dirty="0" smtClean="0">
              <a:solidFill>
                <a:srgbClr val="990033"/>
              </a:solidFill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/>
              <a:t>Сокращающийся в числе вид включен в Красную книгу МСОП и Красную книгу России. Крупная змея длиной до 1,6 м (самцы), самки несколько меньше. Гладкая чешуя имеет оливковый или коричневатый цвет. В спокойном состоянии голова не отграничена от туловища, которое незаметно переходит в постепенно суживающийся хвост. При раздражении способна на длительное время приподнимать свечкой переднюю часть туловища и раздувать шею. При этом змея шипит, раскачивается и поворачивает голову навстречу врагу. В отличие от индийской кобры </a:t>
            </a:r>
            <a:r>
              <a:rPr lang="ru-RU" sz="2900" i="1" dirty="0" smtClean="0"/>
              <a:t> </a:t>
            </a:r>
            <a:r>
              <a:rPr lang="ru-RU" sz="2900" dirty="0" smtClean="0"/>
              <a:t>у среднеазиатской отсутствует рисунок в виде очков на капюшоне (раздутой части шеи).</a:t>
            </a:r>
            <a:endParaRPr lang="ru-RU" sz="2900" dirty="0"/>
          </a:p>
        </p:txBody>
      </p:sp>
      <p:pic>
        <p:nvPicPr>
          <p:cNvPr id="5" name="Содержимое 4" descr="http://flofa.org.ua/093.jpg"/>
          <p:cNvPicPr>
            <a:picLocks noGr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928670"/>
            <a:ext cx="2643206" cy="185738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214282" y="2786058"/>
            <a:ext cx="442915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0033"/>
                </a:solidFill>
              </a:rPr>
              <a:t>Картина отравления.</a:t>
            </a:r>
            <a:r>
              <a:rPr lang="ru-RU" dirty="0" smtClean="0">
                <a:solidFill>
                  <a:srgbClr val="990033"/>
                </a:solidFill>
              </a:rPr>
              <a:t> </a:t>
            </a:r>
          </a:p>
          <a:p>
            <a:pPr algn="just"/>
            <a:r>
              <a:rPr lang="ru-RU" sz="1600" dirty="0" smtClean="0"/>
              <a:t>При укусе кобры местные явления — боль и отек — выражены в гораздо меньшей мере, чем при укусах гадюк или щитомордников.  . Отмечаются затруднения глотания, нарушения речи, опущение век.  При попадании массивных доз яда в кровоток (укус вблизи крупных сосудов) может развиваться  шок.  </a:t>
            </a:r>
          </a:p>
          <a:p>
            <a:pPr algn="ctr"/>
            <a:r>
              <a:rPr lang="ru-RU" b="1" dirty="0" smtClean="0">
                <a:solidFill>
                  <a:srgbClr val="990033"/>
                </a:solidFill>
              </a:rPr>
              <a:t>Первая помощь. </a:t>
            </a:r>
          </a:p>
          <a:p>
            <a:pPr algn="just"/>
            <a:r>
              <a:rPr lang="ru-RU" sz="1600" dirty="0" smtClean="0"/>
              <a:t>Рекомендуется введение сыворотки «</a:t>
            </a:r>
            <a:r>
              <a:rPr lang="ru-RU" sz="1600" dirty="0" err="1" smtClean="0"/>
              <a:t>Антикобра</a:t>
            </a:r>
            <a:r>
              <a:rPr lang="ru-RU" sz="1600" dirty="0" smtClean="0"/>
              <a:t>»  При глубоких расстройствах дыхания необходима искусственная вентиляция легких.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8305800" cy="1409696"/>
          </a:xfrm>
        </p:spPr>
        <p:txBody>
          <a:bodyPr/>
          <a:lstStyle/>
          <a:p>
            <a:r>
              <a:rPr lang="ru-RU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Необычные ядовитые животные</a:t>
            </a:r>
            <a:endParaRPr lang="ru-RU" b="1" i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ядовитые животны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2000240"/>
            <a:ext cx="3286148" cy="2448422"/>
          </a:xfrm>
          <a:prstGeom prst="snip2Same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4429132"/>
            <a:ext cx="8143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Мы все знаем, что некоторые змеи и насекомые могут быть ядовитыми, но слыхали ли вы когда-нибудь о ядовитой птице или черепахе?  Удивительно, но ряд ядовитых существ очень широк, от маленьких насекомых до млекопитающих, которые могут быть не менее ядовитыми.  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714356"/>
            <a:ext cx="4357718" cy="5643602"/>
          </a:xfrm>
        </p:spPr>
        <p:txBody>
          <a:bodyPr>
            <a:normAutofit fontScale="70000" lnSpcReduction="20000"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Утконос выглядит нелепо и глупо, и невозможно даже вообразить, что он опасен – обычная домашняя кошка выглядит более грозно. Верите вы этому или нет, но у утконоса есть шпора на задней ноге, выпрыскивающая яд. Доза яда может убить собаку небольшого размера, и вызвать сильные боли у человека. Было зафиксировано несколько случаев серьезных последствий встречи человека и утконоса – яд вызывает сильный отек, распространяясь по всему телу в сопровождении ужасной боли. В отличие от ядовитых насекомых или рептилий, токсин утконоса фактически используется для того, чтобы утвердить господство в течение брачного сезона, а не с целью поймать добычу или защититься.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00496" y="357166"/>
            <a:ext cx="4900618" cy="633394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660066"/>
                </a:solidFill>
              </a:rPr>
              <a:t>Утконос </a:t>
            </a:r>
            <a:endParaRPr lang="ru-RU" sz="5400" dirty="0">
              <a:solidFill>
                <a:srgbClr val="660066"/>
              </a:solidFill>
            </a:endParaRPr>
          </a:p>
        </p:txBody>
      </p:sp>
      <p:pic>
        <p:nvPicPr>
          <p:cNvPr id="5" name="Рисунок 4" descr="2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000108"/>
            <a:ext cx="4090402" cy="507209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85860"/>
            <a:ext cx="4186238" cy="4714908"/>
          </a:xfrm>
        </p:spPr>
        <p:txBody>
          <a:bodyPr>
            <a:normAutofit fontScale="85000" lnSpcReduction="100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Ядовитой может быть также и маленькая птичка — дроздовая мухоловка, или </a:t>
            </a:r>
            <a:r>
              <a:rPr lang="ru-RU" dirty="0" err="1" smtClean="0"/>
              <a:t>Питоху</a:t>
            </a:r>
            <a:r>
              <a:rPr lang="ru-RU" dirty="0" smtClean="0"/>
              <a:t>. Это первая зарегистрированная ядовитая птица. Обитает </a:t>
            </a:r>
            <a:r>
              <a:rPr lang="ru-RU" dirty="0" err="1" smtClean="0"/>
              <a:t>Питоху</a:t>
            </a:r>
            <a:r>
              <a:rPr lang="ru-RU" dirty="0" smtClean="0"/>
              <a:t> в Новой Гвинее, и яд свой получает поедая ту же еду, что и некоторые ядовитые лягушки и жуки. </a:t>
            </a:r>
            <a:r>
              <a:rPr lang="ru-RU" dirty="0" err="1" smtClean="0"/>
              <a:t>Нейротоксин</a:t>
            </a:r>
            <a:r>
              <a:rPr lang="ru-RU" dirty="0" smtClean="0"/>
              <a:t>, найденный в коже птицы вызывает интенсивную потерю чувствительности или покалывающую боль у того, кто дотронется до птицы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357166"/>
            <a:ext cx="4257676" cy="6572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66"/>
                </a:solidFill>
              </a:rPr>
              <a:t>Ядовитые птицы</a:t>
            </a:r>
            <a:endParaRPr lang="ru-RU" b="1" dirty="0">
              <a:solidFill>
                <a:srgbClr val="660066"/>
              </a:solidFill>
            </a:endParaRPr>
          </a:p>
        </p:txBody>
      </p:sp>
      <p:pic>
        <p:nvPicPr>
          <p:cNvPr id="56322" name="Picture 2" descr="питоху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142984"/>
            <a:ext cx="3643338" cy="471490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1976438"/>
          </a:xfrm>
        </p:spPr>
        <p:txBody>
          <a:bodyPr>
            <a:normAutofit fontScale="62500" lnSpcReduction="20000"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Удивительное животное  – Толстый Лори. Его еще называют медленным лори — возможно это одно из самых восхитительных животных в мире, но в то же время оно достаточно ядовитое, и может доставить немало проблем. В то время как токсин, который они используют, главным образом используется, чтобы защитить себя и детенышей, было зафиксировано несколько фатальных случаев и у людей. Однако они происходили все из-за анафилактического шока, а не из-за яда непосредственно. Токсин Лори слаб, у человека он может вызвать небольшую опухоль и аллергию.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357166"/>
            <a:ext cx="4543428" cy="7191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</a:rPr>
              <a:t>Толстый Лори</a:t>
            </a:r>
            <a:endParaRPr lang="ru-RU" b="1" dirty="0">
              <a:solidFill>
                <a:srgbClr val="660066"/>
              </a:solidFill>
            </a:endParaRPr>
          </a:p>
        </p:txBody>
      </p:sp>
      <p:pic>
        <p:nvPicPr>
          <p:cNvPr id="58370" name="Picture 2" descr="толстый лор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3000372"/>
            <a:ext cx="6000792" cy="3357562"/>
          </a:xfrm>
          <a:prstGeom prst="snip2Same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357298"/>
            <a:ext cx="8429684" cy="214314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Далее в списке необычных ядовитых животных расположилась коробчатая черепаха. Коробчатые черепахи — довольно пугливые животные, обитают чаще всего в Соединенных Штатах, где они также являются популярными домашними животными. Черепахи называются коробчатыми, потому что могут фактически полностью скрываться в своих раковинах. Если съесть такую </a:t>
            </a:r>
            <a:r>
              <a:rPr lang="ru-RU" dirty="0" err="1" smtClean="0"/>
              <a:t>черепаху,можно</a:t>
            </a:r>
            <a:r>
              <a:rPr lang="ru-RU" dirty="0" smtClean="0"/>
              <a:t> очень сильно отравиться, из-за ядовитого гриба в их диете.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286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</a:rPr>
              <a:t>Коробчатая черепаха</a:t>
            </a:r>
            <a:endParaRPr lang="ru-RU" b="1" dirty="0">
              <a:solidFill>
                <a:srgbClr val="660066"/>
              </a:solidFill>
            </a:endParaRPr>
          </a:p>
        </p:txBody>
      </p:sp>
      <p:pic>
        <p:nvPicPr>
          <p:cNvPr id="59394" name="Picture 2" descr="коробчатая черепах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3571876"/>
            <a:ext cx="4952992" cy="3000364"/>
          </a:xfrm>
          <a:prstGeom prst="ellipse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285728"/>
            <a:ext cx="85725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последние годы природоохранительные мероприятия приобрели государственный статус.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857224" y="1571612"/>
          <a:ext cx="7286676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572140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Все эти мероприятия, несомненно, 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принесут свои плоды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3357562"/>
            <a:ext cx="8229600" cy="3000396"/>
          </a:xfrm>
        </p:spPr>
        <p:txBody>
          <a:bodyPr>
            <a:normAutofit fontScale="70000" lnSpcReduction="20000"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Землеройка – насекомоядное млекопитающее, похожее на мышь. Несколько разновидностей землеройки вырабатывают яд, который может остановить довольно большую добычу. Проводились несколько социологических исследований, где люди сообщили о чрезвычайной боли наряду с краснотой и опухолью, которая продолжалась в течение многих дней. Землеройки кусали даже лошадей, после чего лошади покрывались ужасными пузырями. Люди теряли возможность двигаться в течение нескольких часов после укуса, что сопровождалось серьезной стреляющей болью. Так что это небольшое, и на первый взгляд безобидное животное не просто так попало в наш список “</a:t>
            </a:r>
            <a:r>
              <a:rPr lang="ru-RU" b="1" dirty="0" smtClean="0"/>
              <a:t>Ядовитые животные»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6314" y="1571612"/>
            <a:ext cx="3586130" cy="8001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660066"/>
                </a:solidFill>
              </a:rPr>
              <a:t>Землеройка </a:t>
            </a:r>
            <a:endParaRPr lang="ru-RU" b="1" dirty="0">
              <a:solidFill>
                <a:srgbClr val="660066"/>
              </a:solidFill>
            </a:endParaRPr>
          </a:p>
        </p:txBody>
      </p:sp>
      <p:pic>
        <p:nvPicPr>
          <p:cNvPr id="60418" name="Picture 2" descr="землерой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571480"/>
            <a:ext cx="4143404" cy="2796798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3643314"/>
            <a:ext cx="8229600" cy="2405066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400" dirty="0" smtClean="0"/>
              <a:t>Еще одно млекопитающее о котором вы наверняка слышите впервые. Это </a:t>
            </a:r>
            <a:r>
              <a:rPr lang="ru-RU" sz="2400" dirty="0" err="1" smtClean="0"/>
              <a:t>щелезуб</a:t>
            </a:r>
            <a:r>
              <a:rPr lang="ru-RU" sz="2400" dirty="0" smtClean="0"/>
              <a:t> — единственное млекопитающее, которое может ввести яд через особенно устроенные зубы, подобные клыкам змеи. </a:t>
            </a:r>
            <a:r>
              <a:rPr lang="ru-RU" sz="2400" dirty="0" err="1" smtClean="0"/>
              <a:t>Щелезуб</a:t>
            </a:r>
            <a:r>
              <a:rPr lang="ru-RU" sz="2400" dirty="0" smtClean="0"/>
              <a:t> возглавляет список вымирающих видов, так что не люди должны его бояться, а он людей.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4876" y="1643050"/>
            <a:ext cx="4157634" cy="72868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err="1" smtClean="0">
                <a:solidFill>
                  <a:srgbClr val="660066"/>
                </a:solidFill>
              </a:rPr>
              <a:t>Щелезуб</a:t>
            </a:r>
            <a:r>
              <a:rPr lang="ru-RU" sz="5400" b="1" dirty="0" smtClean="0">
                <a:solidFill>
                  <a:srgbClr val="660066"/>
                </a:solidFill>
              </a:rPr>
              <a:t> </a:t>
            </a:r>
            <a:endParaRPr lang="ru-RU" sz="5400" b="1" dirty="0">
              <a:solidFill>
                <a:srgbClr val="660066"/>
              </a:solidFill>
            </a:endParaRPr>
          </a:p>
        </p:txBody>
      </p:sp>
      <p:pic>
        <p:nvPicPr>
          <p:cNvPr id="61442" name="Picture 2" descr="щелезуб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714356"/>
            <a:ext cx="4095736" cy="2662229"/>
          </a:xfrm>
          <a:prstGeom prst="snip2Same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3857628"/>
            <a:ext cx="8229600" cy="250033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На последнем месте находится рыба – зубатка. Согласно исследованиям студентов </a:t>
            </a:r>
            <a:r>
              <a:rPr lang="ru-RU" dirty="0" err="1" smtClean="0"/>
              <a:t>Мичиганского</a:t>
            </a:r>
            <a:r>
              <a:rPr lang="ru-RU" dirty="0" smtClean="0"/>
              <a:t> университета, 1250 разновидностей этой рыбы могут быть ядовитыми. Яд им необходим для защиты от естественных врагов, но многие рыбаки жаловались на болезненное жжение после контакта с зубаткой. Её токсин отравляет нервы, убивая эритроциты, что сопровождается серьезной болью, судорогами и проблемами с дыханием. Но следствием этого является не сам укус, а последующее заражение после укуса.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43570" y="1571612"/>
            <a:ext cx="3257544" cy="7286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</a:rPr>
              <a:t>Зубатка</a:t>
            </a:r>
            <a:endParaRPr lang="ru-RU" b="1" dirty="0">
              <a:solidFill>
                <a:srgbClr val="660066"/>
              </a:solidFill>
            </a:endParaRPr>
          </a:p>
        </p:txBody>
      </p:sp>
      <p:pic>
        <p:nvPicPr>
          <p:cNvPr id="62466" name="Picture 2" descr="зубат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8104" y="357166"/>
            <a:ext cx="4994922" cy="335758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357430"/>
            <a:ext cx="664373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Заключение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4357694"/>
            <a:ext cx="40719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Комплексное использование ядовитых животных и вырабатываемых ими токсинов — важный резерв развития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научно-технического прогресса.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85794"/>
            <a:ext cx="52864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Одним из путей рационального и эффективного использования ядовитых животных, как источников ценных биологически активных веществ, является содержание их в серпентариях, инсектариях,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скорпионариях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457200" algn="just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Многолетний опыт, накопленный в нашей стране и за рубежом, показывает, что при правильной постановке дела такие организации не только ликвидируют необходимость частых и массовых отловов ядовитых животных, но и являются экономически выгодными.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 descr="Детские картинки животных - Это ядовитые змеи – гадю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3" y="3786190"/>
            <a:ext cx="3429024" cy="2357454"/>
          </a:xfrm>
          <a:prstGeom prst="round2DiagRect">
            <a:avLst/>
          </a:prstGeom>
          <a:noFill/>
          <a:effectLst>
            <a:softEdge rad="127000"/>
          </a:effectLst>
        </p:spPr>
      </p:pic>
      <p:pic>
        <p:nvPicPr>
          <p:cNvPr id="8" name="Рисунок 7" descr="main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72132" y="857232"/>
            <a:ext cx="3199236" cy="2428892"/>
          </a:xfrm>
          <a:prstGeom prst="round2Diag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76044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Используемые материалы: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85720" y="1397000"/>
          <a:ext cx="8358246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000240"/>
            <a:ext cx="8072494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Значительная часть биомассы обитателей моря приходится на долю беспозвоночных. Среди них немало ядовитых видов, принадлежащих различным  видам: губкам, кишечнополостным, червям, моллюскам, иглокожим, которые встречающихся и в наших морях.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714348" y="571480"/>
            <a:ext cx="7643866" cy="1214446"/>
          </a:xfrm>
          <a:prstGeom prst="rect">
            <a:avLst/>
          </a:prstGeom>
        </p:spPr>
        <p:txBody>
          <a:bodyPr wrap="none" fromWordArt="1">
            <a:prstTxWarp prst="textInflate">
              <a:avLst/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100000">
                      <a:srgbClr val="76923C"/>
                    </a:gs>
                  </a:gsLst>
                  <a:lin ang="5400000" scaled="1"/>
                </a:gradFill>
                <a:effectLst/>
                <a:latin typeface="Arial Black"/>
              </a:rPr>
              <a:t>"Ядовитые морские беспозвоночные"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6600"/>
                  </a:gs>
                  <a:gs pos="100000">
                    <a:srgbClr val="76923C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600076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0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4572008"/>
            <a:ext cx="1714512" cy="1433512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1" name="Рисунок 10" descr="0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2264" y="4714884"/>
            <a:ext cx="1690688" cy="1428759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2" name="Рисунок 11" descr="02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00298" y="5072074"/>
            <a:ext cx="1714500" cy="1357322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3" name="Рисунок 12" descr="02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4572008"/>
            <a:ext cx="1595719" cy="1357322"/>
          </a:xfrm>
          <a:prstGeom prst="ellipse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Медуза «крестовичок»</a:t>
            </a:r>
            <a:endParaRPr lang="ru-RU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00108"/>
            <a:ext cx="5000660" cy="52863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3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Экология и биология.</a:t>
            </a:r>
            <a:r>
              <a:rPr lang="ru-RU" sz="2300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300" u="sng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Молодые медузы имеют цилиндрический, а половозрелые — полушаровидный колокол. Наиболее крупные экземпляры достигают 40 мм в диаметре. На нижней части всех четырех радиальных каналов развиваются сильно складчатые </a:t>
            </a:r>
            <a:r>
              <a:rPr lang="ru-RU" sz="2300" i="1" dirty="0" smtClean="0">
                <a:latin typeface="Arial" pitchFamily="34" charset="0"/>
                <a:cs typeface="Arial" pitchFamily="34" charset="0"/>
              </a:rPr>
              <a:t>гонады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, придающие медузе при рассмотрении сверху вид креста.  Встречается около берегов на глубинах до 10 м в Японском море, Татарском проливе и у южных Курильских островов. </a:t>
            </a:r>
          </a:p>
          <a:p>
            <a:pPr algn="ctr">
              <a:buNone/>
            </a:pPr>
            <a:r>
              <a:rPr lang="ru-RU" sz="23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Картина отравления. </a:t>
            </a:r>
            <a:endParaRPr lang="en-US" sz="2300" b="1" u="sng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23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Наиболее часто получают «ожоги» купающиеся среди зарослей водных растений. Отравление характеризуется резкой болью в месте «ожога», гиперемией, сыпью.   Симптомы отравления удерживаются до 5 суток. Повторные «ожоги» приводят к более тяжелому течению отравления.</a:t>
            </a:r>
          </a:p>
          <a:p>
            <a:pPr algn="ctr">
              <a:buNone/>
            </a:pPr>
            <a:r>
              <a:rPr lang="ru-RU" sz="23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Лечение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симптоматическое.</a:t>
            </a:r>
          </a:p>
          <a:p>
            <a:endParaRPr lang="ru-RU" dirty="0"/>
          </a:p>
        </p:txBody>
      </p:sp>
      <p:pic>
        <p:nvPicPr>
          <p:cNvPr id="6" name="Содержимое 5" descr="00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96747" y="2500306"/>
            <a:ext cx="3947253" cy="4158713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500694" y="1142984"/>
            <a:ext cx="307180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Медуза-крестовичок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Класс </a:t>
            </a:r>
            <a:r>
              <a:rPr lang="ru-RU" b="1" dirty="0" err="1" smtClean="0"/>
              <a:t>Гидрозои</a:t>
            </a:r>
            <a:r>
              <a:rPr lang="ru-RU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Отряд </a:t>
            </a:r>
            <a:r>
              <a:rPr lang="ru-RU" b="1" dirty="0" err="1" smtClean="0"/>
              <a:t>Лептолиды</a:t>
            </a:r>
            <a:r>
              <a:rPr lang="ru-RU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Семейство </a:t>
            </a:r>
            <a:r>
              <a:rPr lang="ru-RU" b="1" dirty="0" err="1" smtClean="0"/>
              <a:t>Олиндииды</a:t>
            </a: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3643338" cy="7286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err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Цианея</a:t>
            </a:r>
            <a:endParaRPr lang="ru-RU" i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00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4483" t="-160" r="5235" b="30480"/>
          <a:stretch>
            <a:fillRect/>
          </a:stretch>
        </p:blipFill>
        <p:spPr>
          <a:xfrm>
            <a:off x="357158" y="3143248"/>
            <a:ext cx="3857652" cy="3214710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714356"/>
            <a:ext cx="4636202" cy="585791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Экология и биология. </a:t>
            </a:r>
            <a:endParaRPr lang="en-US" b="1" u="sng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Цианея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относится к числу наиболее крупных сцифомедуз, диаметр ее колокола достигает иногда 2 м, а длина щупалец 20—40 м. Окраска обычно яркая и разнообразная, но чаще всего красноватого или желтоватого оттенков. Колокол по краю с 16 большими лопастями и 8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ропалиями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Под колоколом можно найти небольших мальков рыб, например пикши, ищущих там защиты. Холодноводный вид. Встречается в Баренцевом и Белом морях.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en-US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Картина отравления. </a:t>
            </a:r>
            <a:endParaRPr lang="en-US" b="1" u="sng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Контакт с щупальцами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цианеи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уже через несколько секунд приводит к возникновению жгучей боли, к которой через 10—20 мин присоединяются симптомы поражения кожи — эритема, иногда отек, удерживающийся от 40 мин до 48 ч. У животных, погибших при введении смертельной дозы экстракта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нематоцист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на вскрытии отмечены застойные явления во внутренних органах и сердце.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Первая</a:t>
            </a:r>
            <a:r>
              <a:rPr lang="en-US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помощь.</a:t>
            </a:r>
            <a:r>
              <a:rPr lang="en-US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Лечение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симптоматическое.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643050"/>
            <a:ext cx="321469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err="1" smtClean="0"/>
              <a:t>Цианея</a:t>
            </a:r>
            <a:r>
              <a:rPr lang="ru-RU" sz="1600" b="1" dirty="0" smtClean="0"/>
              <a:t> </a:t>
            </a:r>
            <a:r>
              <a:rPr lang="en-US" sz="1600" dirty="0" smtClean="0"/>
              <a:t> </a:t>
            </a:r>
            <a:r>
              <a:rPr lang="en-US" sz="1600" b="1" dirty="0" smtClean="0"/>
              <a:t>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Класс Сцифоидные медузы </a:t>
            </a:r>
            <a:r>
              <a:rPr lang="en-US" sz="1600" dirty="0" smtClean="0"/>
              <a:t>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ru-RU" sz="1600" b="1" dirty="0" smtClean="0"/>
              <a:t>Отряд </a:t>
            </a:r>
            <a:r>
              <a:rPr lang="ru-RU" sz="1600" b="1" dirty="0" err="1" smtClean="0"/>
              <a:t>Дискомедузы</a:t>
            </a:r>
            <a:r>
              <a:rPr lang="ru-RU" sz="1600" b="1" dirty="0" smtClean="0"/>
              <a:t> </a:t>
            </a:r>
            <a:r>
              <a:rPr lang="en-US" sz="1600" dirty="0" smtClean="0"/>
              <a:t> </a:t>
            </a:r>
            <a:r>
              <a:rPr lang="ru-RU" sz="1600" b="1" dirty="0" smtClean="0"/>
              <a:t>Семейство </a:t>
            </a:r>
            <a:r>
              <a:rPr lang="en-US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7627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Обыкновенная актиния</a:t>
            </a:r>
            <a:endParaRPr lang="ru-RU" i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5000660" cy="500066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5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Экология и биология. </a:t>
            </a:r>
            <a:endParaRPr lang="en-US" sz="4500" b="1" u="sng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Актинии — в подавляющем большинстве одиночные морские животные, своей формой напоминающие причудливые цветы. Имеет красную, коричневую, зеленую окраску, реже — бесцветная. Высота 3—4 см, диаметр 4—6 см. Длина внутренних щупалец не превышает 2 см. Общее количество щупалец достигает 192; при раздражении они сильно сокращаются. Непосредственно за наружным кругом щупалец расположены 24—48 краевых образований, имеющих вид небольших </a:t>
            </a:r>
            <a:r>
              <a:rPr lang="ru-RU" sz="3500" dirty="0" err="1" smtClean="0">
                <a:latin typeface="Arial" pitchFamily="34" charset="0"/>
                <a:cs typeface="Arial" pitchFamily="34" charset="0"/>
              </a:rPr>
              <a:t>пуговицеобразных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 выступов стенки тела, окрашенных в различные цвета и незаметных при сильных сокращениях организма. Встречаются в Черном море, а также в северных морях, в литорали, на твердом субстрате, обычно группами.</a:t>
            </a:r>
            <a:r>
              <a:rPr lang="ru-RU" sz="35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500" b="1" dirty="0" smtClean="0">
                <a:latin typeface="Arial" pitchFamily="34" charset="0"/>
                <a:cs typeface="Arial" pitchFamily="34" charset="0"/>
              </a:rPr>
            </a:br>
            <a:endParaRPr lang="en-US" sz="35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4500" b="1" i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5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Картина отравления. </a:t>
            </a:r>
            <a:endParaRPr lang="en-US" sz="4500" b="1" u="sng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35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Стрекательные клетки актиний поражают кожу человека, вызывая зуд и жжение в месте контакта. На месте «ожога» может развиваться папула с последующим некрозом тканей. В тяжелых случаях развивается лихорадка, головная боль, слабость. Постоянное общение с актиниями, например, при научных исследованиях, может вызвать аллергические реакции в виде упорной крапивницы.</a:t>
            </a:r>
          </a:p>
        </p:txBody>
      </p:sp>
      <p:pic>
        <p:nvPicPr>
          <p:cNvPr id="5" name="Содержимое 4" descr="00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2714620"/>
            <a:ext cx="3643338" cy="3557875"/>
          </a:xfrm>
          <a:prstGeom prst="round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429256" y="1500174"/>
            <a:ext cx="328614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Обыкновенная актиния </a:t>
            </a:r>
            <a:r>
              <a:rPr lang="en-US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Класс Коралловые полипы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b="1" dirty="0" smtClean="0"/>
              <a:t>Отряд Актинии 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3714776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err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Глицера</a:t>
            </a:r>
            <a:endParaRPr lang="ru-RU" i="1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z2_glycer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857496"/>
            <a:ext cx="3829048" cy="3178861"/>
          </a:xfrm>
          <a:prstGeom prst="roundRect">
            <a:avLst/>
          </a:prstGeom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714356"/>
            <a:ext cx="4493326" cy="5429288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45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Экология и биология.</a:t>
            </a:r>
            <a:r>
              <a:rPr lang="ru-RU" sz="4500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     Тело полупрозрачное, длиной до 10 см, имеет 160—180 сегментов. Цилиндрические невтягивающиеся жабры, довольно длинные. Последние сегменты тела без жабр. Глотка покрыта тонкими цилиндрическими </a:t>
            </a:r>
            <a:r>
              <a:rPr lang="ru-RU" sz="4500" dirty="0" err="1" smtClean="0">
                <a:latin typeface="Arial" pitchFamily="34" charset="0"/>
                <a:cs typeface="Arial" pitchFamily="34" charset="0"/>
              </a:rPr>
              <a:t>папиллами</a:t>
            </a:r>
            <a:r>
              <a:rPr lang="ru-RU" sz="4500" dirty="0" smtClean="0">
                <a:latin typeface="Arial" pitchFamily="34" charset="0"/>
                <a:cs typeface="Arial" pitchFamily="34" charset="0"/>
              </a:rPr>
              <a:t>. Живет в песке, часто содержащем гальку, камни, ракушки, а также в заиленном песке. Плотность поселений у берегов Сахалина 4—15 </a:t>
            </a:r>
            <a:r>
              <a:rPr lang="ru-RU" sz="4500" dirty="0" err="1" smtClean="0">
                <a:latin typeface="Arial" pitchFamily="34" charset="0"/>
                <a:cs typeface="Arial" pitchFamily="34" charset="0"/>
              </a:rPr>
              <a:t>экз</a:t>
            </a:r>
            <a:r>
              <a:rPr lang="ru-RU" sz="4500" dirty="0" smtClean="0">
                <a:latin typeface="Arial" pitchFamily="34" charset="0"/>
                <a:cs typeface="Arial" pitchFamily="34" charset="0"/>
              </a:rPr>
              <a:t>/м</a:t>
            </a:r>
            <a:r>
              <a:rPr lang="ru-RU" sz="45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4500" dirty="0" smtClean="0">
                <a:latin typeface="Arial" pitchFamily="34" charset="0"/>
                <a:cs typeface="Arial" pitchFamily="34" charset="0"/>
              </a:rPr>
              <a:t>.  Обитают в юго-западной части Баренцева моря, в Охотском и Японском морях. </a:t>
            </a:r>
          </a:p>
          <a:p>
            <a:pPr algn="ctr">
              <a:buNone/>
            </a:pPr>
            <a:r>
              <a:rPr lang="ru-RU" sz="45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Химический состав и </a:t>
            </a:r>
          </a:p>
          <a:p>
            <a:pPr algn="ctr">
              <a:buNone/>
            </a:pPr>
            <a:r>
              <a:rPr lang="ru-RU" sz="45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механизм действия яда.</a:t>
            </a:r>
            <a:r>
              <a:rPr lang="ru-RU" sz="4500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     Экстракт из желез вызывает остановку сердца дафний и обладает протеолитической и </a:t>
            </a:r>
            <a:r>
              <a:rPr lang="ru-RU" sz="4500" dirty="0" err="1" smtClean="0">
                <a:latin typeface="Arial" pitchFamily="34" charset="0"/>
                <a:cs typeface="Arial" pitchFamily="34" charset="0"/>
              </a:rPr>
              <a:t>коллагеназной</a:t>
            </a:r>
            <a:r>
              <a:rPr lang="ru-RU" sz="4500" dirty="0" smtClean="0">
                <a:latin typeface="Arial" pitchFamily="34" charset="0"/>
                <a:cs typeface="Arial" pitchFamily="34" charset="0"/>
              </a:rPr>
              <a:t> активностью. </a:t>
            </a:r>
          </a:p>
          <a:p>
            <a:pPr algn="ctr">
              <a:buNone/>
            </a:pPr>
            <a:r>
              <a:rPr lang="ru-RU" sz="4500" b="1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Первая помощь.</a:t>
            </a:r>
            <a:r>
              <a:rPr lang="ru-RU" sz="4500" u="sng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     Следует удалить обломки щетинок (лучше всего липкой лентой), протереть кожу спиртом, раствором аммиака или соды. Наложить дезинфицирующую повязку.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357298"/>
            <a:ext cx="3357586" cy="1214446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43137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Глицера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Класс Многощетинковые </a:t>
            </a:r>
            <a:r>
              <a:rPr lang="ru-RU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Отряд </a:t>
            </a:r>
            <a:r>
              <a:rPr lang="ru-RU" dirty="0" smtClean="0"/>
              <a:t>— </a:t>
            </a:r>
            <a:r>
              <a:rPr lang="en-US" dirty="0" err="1" smtClean="0"/>
              <a:t>Phyllodocemorpha</a:t>
            </a:r>
            <a:r>
              <a:rPr lang="en-US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Семейство </a:t>
            </a:r>
            <a:r>
              <a:rPr lang="ru-RU" dirty="0" smtClean="0"/>
              <a:t>— </a:t>
            </a:r>
            <a:r>
              <a:rPr lang="en-US" dirty="0" err="1" smtClean="0"/>
              <a:t>Glyceridae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488</TotalTime>
  <Words>4457</Words>
  <PresentationFormat>Экран (4:3)</PresentationFormat>
  <Paragraphs>245</Paragraphs>
  <Slides>45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Медуза «крестовичок»</vt:lpstr>
      <vt:lpstr>Цианея</vt:lpstr>
      <vt:lpstr>Обыкновенная актиния</vt:lpstr>
      <vt:lpstr>Глицера</vt:lpstr>
      <vt:lpstr>Обыкновенный осьминог</vt:lpstr>
      <vt:lpstr>Пробковая губка</vt:lpstr>
      <vt:lpstr>Слайд 12</vt:lpstr>
      <vt:lpstr>Отряд Скорпионы (Scorpiones)</vt:lpstr>
      <vt:lpstr>Отряд пауки - каракурт </vt:lpstr>
      <vt:lpstr>Отряд пауки  - южнорусский тарантул </vt:lpstr>
      <vt:lpstr>Отряд пауки - обыкновенный крестовик </vt:lpstr>
      <vt:lpstr>Отряд перепончатокрылые - медоносная пчела   </vt:lpstr>
      <vt:lpstr>Шмели</vt:lpstr>
      <vt:lpstr>Отряд Жесткокрылые, или Жуки - колорадский жук </vt:lpstr>
      <vt:lpstr>Бахчевая коровка </vt:lpstr>
      <vt:lpstr>Жуки-бомбардиры </vt:lpstr>
      <vt:lpstr>Отряд Чешуекрылые, или Бабочки -  Обыкновенная медведица  </vt:lpstr>
      <vt:lpstr>Класс Многоножки </vt:lpstr>
      <vt:lpstr>           ЯДОВИТЫЕ АМФИБИИ </vt:lpstr>
      <vt:lpstr>                                 Жабы </vt:lpstr>
      <vt:lpstr>Жерлянки</vt:lpstr>
      <vt:lpstr>Пятнистая саламандра </vt:lpstr>
      <vt:lpstr>ЯДОВИТЫЕ ЗМЕИ</vt:lpstr>
      <vt:lpstr>Слайд 29</vt:lpstr>
      <vt:lpstr>Обыкновенная гадюка</vt:lpstr>
      <vt:lpstr>Степная гадюка</vt:lpstr>
      <vt:lpstr>Тигровый уж</vt:lpstr>
      <vt:lpstr>Разноцветный полоз </vt:lpstr>
      <vt:lpstr>Среднеазиатская  кобра</vt:lpstr>
      <vt:lpstr>Необычные ядовитые животные</vt:lpstr>
      <vt:lpstr>Утконос </vt:lpstr>
      <vt:lpstr>Ядовитые птицы</vt:lpstr>
      <vt:lpstr>Толстый Лори</vt:lpstr>
      <vt:lpstr>Коробчатая черепаха</vt:lpstr>
      <vt:lpstr>Землеройка </vt:lpstr>
      <vt:lpstr>Щелезуб </vt:lpstr>
      <vt:lpstr>Зубатка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76</cp:revision>
  <dcterms:modified xsi:type="dcterms:W3CDTF">2015-01-06T09:29:18Z</dcterms:modified>
</cp:coreProperties>
</file>